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7" r:id="rId2"/>
    <p:sldId id="260" r:id="rId3"/>
    <p:sldId id="481" r:id="rId4"/>
    <p:sldId id="480" r:id="rId5"/>
    <p:sldId id="482" r:id="rId6"/>
    <p:sldId id="483" r:id="rId7"/>
    <p:sldId id="1123" r:id="rId8"/>
    <p:sldId id="259" r:id="rId9"/>
    <p:sldId id="301" r:id="rId10"/>
    <p:sldId id="478" r:id="rId11"/>
    <p:sldId id="459" r:id="rId12"/>
    <p:sldId id="460" r:id="rId13"/>
    <p:sldId id="461" r:id="rId14"/>
    <p:sldId id="462" r:id="rId15"/>
    <p:sldId id="463" r:id="rId16"/>
    <p:sldId id="464" r:id="rId17"/>
    <p:sldId id="465" r:id="rId18"/>
    <p:sldId id="327" r:id="rId19"/>
    <p:sldId id="269" r:id="rId20"/>
    <p:sldId id="308" r:id="rId21"/>
    <p:sldId id="479" r:id="rId22"/>
    <p:sldId id="476" r:id="rId23"/>
    <p:sldId id="321" r:id="rId24"/>
    <p:sldId id="258" r:id="rId25"/>
    <p:sldId id="1121" r:id="rId26"/>
    <p:sldId id="1124" r:id="rId27"/>
    <p:sldId id="1125" r:id="rId28"/>
    <p:sldId id="1120" r:id="rId29"/>
    <p:sldId id="1094" r:id="rId30"/>
    <p:sldId id="1108" r:id="rId31"/>
    <p:sldId id="1109" r:id="rId32"/>
    <p:sldId id="1110" r:id="rId33"/>
    <p:sldId id="1111" r:id="rId34"/>
    <p:sldId id="1113" r:id="rId35"/>
    <p:sldId id="1114" r:id="rId36"/>
    <p:sldId id="1115" r:id="rId37"/>
    <p:sldId id="1116" r:id="rId38"/>
    <p:sldId id="1117" r:id="rId39"/>
    <p:sldId id="1118" r:id="rId40"/>
    <p:sldId id="1119" r:id="rId41"/>
    <p:sldId id="309" r:id="rId4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74"/>
    <p:restoredTop sz="95687"/>
  </p:normalViewPr>
  <p:slideViewPr>
    <p:cSldViewPr snapToGrid="0" snapToObjects="1">
      <p:cViewPr varScale="1">
        <p:scale>
          <a:sx n="131" d="100"/>
          <a:sy n="131" d="100"/>
        </p:scale>
        <p:origin x="2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5FDB0-0B1E-4F43-B7AB-6A52A51859C8}" type="datetimeFigureOut">
              <a:rPr lang="ru-RU" smtClean="0"/>
              <a:t>09.04.2024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2644B-3E10-7E4D-9631-F21973F5DD8D}" type="slidenum">
              <a:rPr lang="ru-RU" smtClean="0"/>
              <a:t>‹#›</a:t>
            </a:fld>
            <a:endParaRPr lang="ru-RU"/>
          </a:p>
        </p:txBody>
      </p:sp>
    </p:spTree>
    <p:extLst>
      <p:ext uri="{BB962C8B-B14F-4D97-AF65-F5344CB8AC3E}">
        <p14:creationId xmlns:p14="http://schemas.microsoft.com/office/powerpoint/2010/main" val="191965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Let’s say we’re going to make a tool to help with writer’s block. Given the first few words of a sentence, we want our model to fill in the rest of the sentence.</a:t>
            </a:r>
          </a:p>
          <a:p>
            <a:endParaRPr lang="en-US" dirty="0">
              <a:latin typeface="Trebuchet MS"/>
            </a:endParaRPr>
          </a:p>
          <a:p>
            <a:r>
              <a:rPr lang="en-US" dirty="0">
                <a:latin typeface="Trebuchet MS"/>
              </a:rPr>
              <a:t>The first thing we need to figure out is how are we going to represent our words as numbers? When people were first approaching this problem, one solution they came up with was to make their own dictionary. We’ll take every unique word and assign it a number, and we’ll call this list of words our dictionary. We can then run our sentence through our dictionary to get the number assigned to each word. A function that does this is called a tokenizer.</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1327590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We’re going to use this same output again when we feed in the next word for our sentence. In general terms, our networks learns that  “Cats” at the beginning of the sentence has a specific meaning as opposed to during a different part of the sentence.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543918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We’ll reuse our network again for the next word, “say”. When we combine this with the encoding we have from “cats” …</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3397304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get a new encoding in our RNN, and a new prediction for the next word in our sentence.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340617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We’ll start simple and create a model that takes one word as an input and tries to predict the next word as an output. Given our dictionary, we might predict the word to come after “dog” would be “ate” or “barked”. How would we set up our model to do this?</a:t>
            </a:r>
          </a:p>
          <a:p>
            <a:endParaRPr lang="en-US">
              <a:latin typeface="Trebuchet MS"/>
            </a:endParaRPr>
          </a:p>
          <a:p>
            <a:r>
              <a:rPr lang="en-US">
                <a:latin typeface="Trebuchet MS"/>
              </a:rPr>
              <a:t>Even though we’ve assigned each word a number, it’s still a categorical variable. To treat it as such, we’ll assign each word to an input neuron.</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153153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From the computer’s perspective, it will assign the input word a 1 and all other inputs a 0. This is called one-hot encoding because we’re giving one value a one (the hot) and everything else is cold (the zeros). For the outputs, it will assign a percentage chance that the output word will follow the input word.</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94281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That works well if we have a small dictionary size, but what if we have millions of words? That would result in us having millions of weights! One trick to handle this situation is to make something called an embedding. Let’s say we have a dictionary </a:t>
            </a:r>
            <a:r>
              <a:rPr lang="en-US">
                <a:latin typeface="Trebuchet MS"/>
              </a:rPr>
              <a:t>of animals, </a:t>
            </a:r>
            <a:r>
              <a:rPr lang="en-US" dirty="0">
                <a:latin typeface="Trebuchet MS"/>
              </a:rPr>
              <a:t>and we want to represent them with two numbers. We might take two ways we can describe these animals like how domestic/wild they are and how big/small they are. We’ll assign an animal that’s totally domestic a -1 on the domestic/wild scale and assign an animal that’s totally wild a +1 on the domestic/wild scale.</a:t>
            </a:r>
          </a:p>
          <a:p>
            <a:endParaRPr lang="en-US" dirty="0">
              <a:latin typeface="Trebuchet MS"/>
            </a:endParaRPr>
          </a:p>
          <a:p>
            <a:r>
              <a:rPr lang="en-US" dirty="0">
                <a:latin typeface="Trebuchet MS"/>
              </a:rPr>
              <a:t>This is called an embedding because we’re taking something that’s higher dimensional (all of our animals as categories) and mapping them in a smaller dimensional space. We’re using two descriptors here, so it’s a 2-dimensional embedding. If we used three descriptors like domestic/wild, big/small, and prey/predator, that would be a 3-dimensional embedding.</a:t>
            </a:r>
          </a:p>
          <a:p>
            <a:endParaRPr lang="en-US" dirty="0">
              <a:latin typeface="Trebuchet MS"/>
            </a:endParaRPr>
          </a:p>
          <a:p>
            <a:r>
              <a:rPr lang="en-US" dirty="0">
                <a:latin typeface="Trebuchet MS"/>
              </a:rPr>
              <a:t>A long time ago, a group of linguists tried to do this exercise where they assigned values to word descriptors. Today, we can use neural networks.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383872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Whenever we go from higher dimensional space down to lower dimensional space in our neural network, that’s technically an embedding. In other words, whenever we go from more neurons to less neurons, we’re creating an embedding. The number of neurons in the lower dimension is the embedding size.</a:t>
            </a:r>
          </a:p>
          <a:p>
            <a:endParaRPr lang="en-US">
              <a:latin typeface="Trebuchet MS"/>
            </a:endParaRPr>
          </a:p>
          <a:p>
            <a:r>
              <a:rPr lang="en-US">
                <a:latin typeface="Trebuchet MS"/>
              </a:rPr>
              <a:t>These days, people often use transfer learning for word embeddings. This follows the results of recent research. In the lab today, we’ll be creating our own to see how it’s done.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11844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Here, we’re trying to predict the third word of these sentences, but the first word of these sentences has a significant impact on those predictions.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2501354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In order to keep this first word in memory, we’re going to create something called a Recurrent Neural Network, or RNN. It will make more sense when we see it in action, so let’s step through it with our cats example.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1263742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Let’s start off with our cat prediction. We’ll feed a 1 into the neuron that corresponds with cat, and like before, we’ll get a prediction on what the next word will be.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20931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When we do this, the neurons in our RNN layer are going to have a numerical output just like a normal neuron does.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3739001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9393A4-985B-F24F-83AB-7D3B4971606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9FACF3F4-D047-914A-A505-A9FD25D4B4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B7152296-487D-1345-8C97-40C0788666AC}"/>
              </a:ext>
            </a:extLst>
          </p:cNvPr>
          <p:cNvSpPr>
            <a:spLocks noGrp="1"/>
          </p:cNvSpPr>
          <p:nvPr>
            <p:ph type="dt" sz="half" idx="10"/>
          </p:nvPr>
        </p:nvSpPr>
        <p:spPr/>
        <p:txBody>
          <a:bodyPr/>
          <a:lstStyle/>
          <a:p>
            <a:fld id="{B51179D7-C16C-5B4F-9FC4-FDA2513DE453}"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F9FEC965-5B2F-7346-B7E5-CDCFEFD3C2A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B4B1E07-AE33-3A47-B0DE-1F23D9FBEFDA}"/>
              </a:ext>
            </a:extLst>
          </p:cNvPr>
          <p:cNvSpPr>
            <a:spLocks noGrp="1"/>
          </p:cNvSpPr>
          <p:nvPr>
            <p:ph type="sldNum" sz="quarter" idx="12"/>
          </p:nvPr>
        </p:nvSpPr>
        <p:spPr/>
        <p:txBody>
          <a:bodyPr/>
          <a:lstStyle/>
          <a:p>
            <a:fld id="{0A64D583-E442-7347-B9B8-BBD4FFAD65DF}" type="slidenum">
              <a:rPr lang="ru-RU" smtClean="0"/>
              <a:t>‹#›</a:t>
            </a:fld>
            <a:endParaRPr lang="ru-RU"/>
          </a:p>
        </p:txBody>
      </p:sp>
    </p:spTree>
    <p:extLst>
      <p:ext uri="{BB962C8B-B14F-4D97-AF65-F5344CB8AC3E}">
        <p14:creationId xmlns:p14="http://schemas.microsoft.com/office/powerpoint/2010/main" val="559251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54B416-40F9-844F-B2E3-F999CED0882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569AE95-C370-CB4D-A050-9687C687839B}"/>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0EC7B6C-CE46-534B-AA31-F11FEB70FC5C}"/>
              </a:ext>
            </a:extLst>
          </p:cNvPr>
          <p:cNvSpPr>
            <a:spLocks noGrp="1"/>
          </p:cNvSpPr>
          <p:nvPr>
            <p:ph type="dt" sz="half" idx="10"/>
          </p:nvPr>
        </p:nvSpPr>
        <p:spPr/>
        <p:txBody>
          <a:bodyPr/>
          <a:lstStyle/>
          <a:p>
            <a:fld id="{B51179D7-C16C-5B4F-9FC4-FDA2513DE453}"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92A1A6B5-7B5A-0244-AD7F-C5E6CD0D2A5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DCBB5C4-2EB9-9345-A906-A1761B521197}"/>
              </a:ext>
            </a:extLst>
          </p:cNvPr>
          <p:cNvSpPr>
            <a:spLocks noGrp="1"/>
          </p:cNvSpPr>
          <p:nvPr>
            <p:ph type="sldNum" sz="quarter" idx="12"/>
          </p:nvPr>
        </p:nvSpPr>
        <p:spPr/>
        <p:txBody>
          <a:bodyPr/>
          <a:lstStyle/>
          <a:p>
            <a:fld id="{0A64D583-E442-7347-B9B8-BBD4FFAD65DF}" type="slidenum">
              <a:rPr lang="ru-RU" smtClean="0"/>
              <a:t>‹#›</a:t>
            </a:fld>
            <a:endParaRPr lang="ru-RU"/>
          </a:p>
        </p:txBody>
      </p:sp>
    </p:spTree>
    <p:extLst>
      <p:ext uri="{BB962C8B-B14F-4D97-AF65-F5344CB8AC3E}">
        <p14:creationId xmlns:p14="http://schemas.microsoft.com/office/powerpoint/2010/main" val="2626642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C90BA5AA-72B7-1E45-ADBA-A28CD1927B9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230ACE8A-17DD-124A-A5BA-6EFF69D30230}"/>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F653A2F-7C22-5D4A-BAAE-F5B2BFA7DC7C}"/>
              </a:ext>
            </a:extLst>
          </p:cNvPr>
          <p:cNvSpPr>
            <a:spLocks noGrp="1"/>
          </p:cNvSpPr>
          <p:nvPr>
            <p:ph type="dt" sz="half" idx="10"/>
          </p:nvPr>
        </p:nvSpPr>
        <p:spPr/>
        <p:txBody>
          <a:bodyPr/>
          <a:lstStyle/>
          <a:p>
            <a:fld id="{B51179D7-C16C-5B4F-9FC4-FDA2513DE453}"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F1D5495B-EAA7-1046-BF0D-52065CD13F2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AAC3F26-B085-5B41-831B-9BBF9FF2A591}"/>
              </a:ext>
            </a:extLst>
          </p:cNvPr>
          <p:cNvSpPr>
            <a:spLocks noGrp="1"/>
          </p:cNvSpPr>
          <p:nvPr>
            <p:ph type="sldNum" sz="quarter" idx="12"/>
          </p:nvPr>
        </p:nvSpPr>
        <p:spPr/>
        <p:txBody>
          <a:bodyPr/>
          <a:lstStyle/>
          <a:p>
            <a:fld id="{0A64D583-E442-7347-B9B8-BBD4FFAD65DF}" type="slidenum">
              <a:rPr lang="ru-RU" smtClean="0"/>
              <a:t>‹#›</a:t>
            </a:fld>
            <a:endParaRPr lang="ru-RU"/>
          </a:p>
        </p:txBody>
      </p:sp>
    </p:spTree>
    <p:extLst>
      <p:ext uri="{BB962C8B-B14F-4D97-AF65-F5344CB8AC3E}">
        <p14:creationId xmlns:p14="http://schemas.microsoft.com/office/powerpoint/2010/main" val="3185796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553721" y="386079"/>
            <a:ext cx="11084559" cy="5735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333" b="0" i="0" u="none" strike="noStrike" cap="none">
                <a:solidFill>
                  <a:srgbClr val="4A4F55"/>
                </a:solidFill>
                <a:latin typeface="Arial"/>
                <a:ea typeface="Arial"/>
                <a:cs typeface="Arial"/>
                <a:sym typeface="Arial"/>
              </a:defRPr>
            </a:lvl1pPr>
            <a:lvl2pPr marL="0" marR="0" lvl="1" indent="0" algn="l" rtl="0">
              <a:spcBef>
                <a:spcPts val="0"/>
              </a:spcBef>
              <a:spcAft>
                <a:spcPts val="0"/>
              </a:spcAft>
              <a:buNone/>
              <a:defRPr sz="2667"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2667"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2667"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2667" b="1" i="0" u="none" strike="noStrike" cap="none">
                <a:solidFill>
                  <a:srgbClr val="73B900"/>
                </a:solidFill>
                <a:latin typeface="Arial"/>
                <a:ea typeface="Arial"/>
                <a:cs typeface="Arial"/>
                <a:sym typeface="Arial"/>
              </a:defRPr>
            </a:lvl5pPr>
            <a:lvl6pPr marL="380982" marR="0" lvl="5" indent="-14095" algn="l" rtl="0">
              <a:spcBef>
                <a:spcPts val="0"/>
              </a:spcBef>
              <a:spcAft>
                <a:spcPts val="0"/>
              </a:spcAft>
              <a:buNone/>
              <a:defRPr sz="2667" b="1" i="0" u="none" strike="noStrike" cap="none">
                <a:solidFill>
                  <a:srgbClr val="73B900"/>
                </a:solidFill>
                <a:latin typeface="Arial"/>
                <a:ea typeface="Arial"/>
                <a:cs typeface="Arial"/>
                <a:sym typeface="Arial"/>
              </a:defRPr>
            </a:lvl6pPr>
            <a:lvl7pPr marL="761962" marR="0" lvl="6" indent="-14081" algn="l" rtl="0">
              <a:spcBef>
                <a:spcPts val="0"/>
              </a:spcBef>
              <a:spcAft>
                <a:spcPts val="0"/>
              </a:spcAft>
              <a:buNone/>
              <a:defRPr sz="2667" b="1" i="0" u="none" strike="noStrike" cap="none">
                <a:solidFill>
                  <a:srgbClr val="73B900"/>
                </a:solidFill>
                <a:latin typeface="Arial"/>
                <a:ea typeface="Arial"/>
                <a:cs typeface="Arial"/>
                <a:sym typeface="Arial"/>
              </a:defRPr>
            </a:lvl7pPr>
            <a:lvl8pPr marL="1142943" marR="0" lvl="7" indent="-14065" algn="l" rtl="0">
              <a:spcBef>
                <a:spcPts val="0"/>
              </a:spcBef>
              <a:spcAft>
                <a:spcPts val="0"/>
              </a:spcAft>
              <a:buNone/>
              <a:defRPr sz="2667" b="1" i="0" u="none" strike="noStrike" cap="none">
                <a:solidFill>
                  <a:srgbClr val="73B900"/>
                </a:solidFill>
                <a:latin typeface="Arial"/>
                <a:ea typeface="Arial"/>
                <a:cs typeface="Arial"/>
                <a:sym typeface="Arial"/>
              </a:defRPr>
            </a:lvl8pPr>
            <a:lvl9pPr marL="1523924" marR="0" lvl="8" indent="-14049" algn="l" rtl="0">
              <a:spcBef>
                <a:spcPts val="0"/>
              </a:spcBef>
              <a:spcAft>
                <a:spcPts val="0"/>
              </a:spcAft>
              <a:buNone/>
              <a:defRPr sz="2667" b="1" i="0" u="none" strike="noStrike" cap="none">
                <a:solidFill>
                  <a:srgbClr val="73B900"/>
                </a:solidFill>
                <a:latin typeface="Arial"/>
                <a:ea typeface="Arial"/>
                <a:cs typeface="Arial"/>
                <a:sym typeface="Arial"/>
              </a:defRPr>
            </a:lvl9pPr>
          </a:lstStyle>
          <a:p>
            <a:endParaRPr/>
          </a:p>
        </p:txBody>
      </p:sp>
      <p:sp>
        <p:nvSpPr>
          <p:cNvPr id="30" name="Shape 30"/>
          <p:cNvSpPr txBox="1">
            <a:spLocks noGrp="1"/>
          </p:cNvSpPr>
          <p:nvPr>
            <p:ph type="body" idx="1"/>
          </p:nvPr>
        </p:nvSpPr>
        <p:spPr>
          <a:xfrm>
            <a:off x="568673" y="1481667"/>
            <a:ext cx="11054080" cy="4963059"/>
          </a:xfrm>
          <a:prstGeom prst="rect">
            <a:avLst/>
          </a:prstGeom>
          <a:noFill/>
          <a:ln>
            <a:noFill/>
          </a:ln>
        </p:spPr>
        <p:txBody>
          <a:bodyPr lIns="91425" tIns="91425" rIns="91425" bIns="91425" anchor="t" anchorCtr="0"/>
          <a:lstStyle>
            <a:lvl1pPr marL="188735" marR="0" lvl="0" indent="-188735" algn="l" rtl="0">
              <a:lnSpc>
                <a:spcPct val="90000"/>
              </a:lnSpc>
              <a:spcBef>
                <a:spcPts val="250"/>
              </a:spcBef>
              <a:spcAft>
                <a:spcPts val="250"/>
              </a:spcAft>
              <a:buClr>
                <a:srgbClr val="6F6F6F"/>
              </a:buClr>
              <a:buSzPct val="100000"/>
              <a:buFont typeface="Arial"/>
              <a:buChar char="–"/>
              <a:defRPr sz="2000" b="0" i="0" u="none" strike="noStrike" cap="none">
                <a:solidFill>
                  <a:srgbClr val="4A4F55"/>
                </a:solidFill>
                <a:latin typeface="Arial"/>
                <a:ea typeface="Arial"/>
                <a:cs typeface="Arial"/>
                <a:sym typeface="Arial"/>
              </a:defRPr>
            </a:lvl1pPr>
            <a:lvl2pPr marL="700257" marR="0" lvl="1" indent="-164039"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2pPr>
            <a:lvl3pPr marL="894283" marR="0" lvl="2" indent="-132290"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3pPr>
            <a:lvl4pPr marL="1478947" marR="0" lvl="3" indent="-89017"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4pPr>
            <a:lvl5pPr marL="1764682" marR="0" lvl="4" indent="-92531"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dirty="0"/>
          </a:p>
        </p:txBody>
      </p:sp>
      <p:sp>
        <p:nvSpPr>
          <p:cNvPr id="31" name="Shape 31"/>
          <p:cNvSpPr txBox="1">
            <a:spLocks noGrp="1"/>
          </p:cNvSpPr>
          <p:nvPr>
            <p:ph type="body" idx="2"/>
          </p:nvPr>
        </p:nvSpPr>
        <p:spPr>
          <a:xfrm>
            <a:off x="553721" y="813153"/>
            <a:ext cx="11084559" cy="583847"/>
          </a:xfrm>
          <a:prstGeom prst="rect">
            <a:avLst/>
          </a:prstGeom>
          <a:noFill/>
          <a:ln>
            <a:noFill/>
          </a:ln>
        </p:spPr>
        <p:txBody>
          <a:bodyPr lIns="91425" tIns="91425" rIns="91425" bIns="91425" anchor="ctr" anchorCtr="0"/>
          <a:lstStyle>
            <a:lvl1pPr marL="0" marR="0" lvl="0" indent="0" algn="l" rtl="0">
              <a:lnSpc>
                <a:spcPct val="90000"/>
              </a:lnSpc>
              <a:spcBef>
                <a:spcPts val="250"/>
              </a:spcBef>
              <a:spcAft>
                <a:spcPts val="250"/>
              </a:spcAft>
              <a:buClr>
                <a:srgbClr val="6F6F6F"/>
              </a:buClr>
              <a:buFont typeface="Arial"/>
              <a:buNone/>
              <a:defRPr sz="2667" b="0" i="0" u="none" strike="noStrike" cap="none">
                <a:solidFill>
                  <a:schemeClr val="accent1"/>
                </a:solidFill>
                <a:latin typeface="Arial"/>
                <a:ea typeface="Arial"/>
                <a:cs typeface="Arial"/>
                <a:sym typeface="Arial"/>
              </a:defRPr>
            </a:lvl1pPr>
            <a:lvl2pPr marL="476226" marR="0" lvl="1" indent="-1056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2pPr>
            <a:lvl3pPr marL="907476" marR="0" lvl="2" indent="-437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3pPr>
            <a:lvl4pPr marL="1288456" marR="0" lvl="3" indent="-4358"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4pPr>
            <a:lvl5pPr marL="1574192" marR="0" lvl="4" indent="-7873"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3513132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553721" y="386079"/>
            <a:ext cx="11084559" cy="5735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333" b="0" i="0" u="none" strike="noStrike" cap="none">
                <a:solidFill>
                  <a:srgbClr val="4A4F55"/>
                </a:solidFill>
                <a:latin typeface="Arial"/>
                <a:ea typeface="Arial"/>
                <a:cs typeface="Arial"/>
                <a:sym typeface="Arial"/>
              </a:defRPr>
            </a:lvl1pPr>
            <a:lvl2pPr marL="0" marR="0" lvl="1" indent="0" algn="l" rtl="0">
              <a:spcBef>
                <a:spcPts val="0"/>
              </a:spcBef>
              <a:spcAft>
                <a:spcPts val="0"/>
              </a:spcAft>
              <a:buNone/>
              <a:defRPr sz="2667"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2667"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2667"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2667" b="1" i="0" u="none" strike="noStrike" cap="none">
                <a:solidFill>
                  <a:srgbClr val="73B900"/>
                </a:solidFill>
                <a:latin typeface="Arial"/>
                <a:ea typeface="Arial"/>
                <a:cs typeface="Arial"/>
                <a:sym typeface="Arial"/>
              </a:defRPr>
            </a:lvl5pPr>
            <a:lvl6pPr marL="380982" marR="0" lvl="5" indent="-14095" algn="l" rtl="0">
              <a:spcBef>
                <a:spcPts val="0"/>
              </a:spcBef>
              <a:spcAft>
                <a:spcPts val="0"/>
              </a:spcAft>
              <a:buNone/>
              <a:defRPr sz="2667" b="1" i="0" u="none" strike="noStrike" cap="none">
                <a:solidFill>
                  <a:srgbClr val="73B900"/>
                </a:solidFill>
                <a:latin typeface="Arial"/>
                <a:ea typeface="Arial"/>
                <a:cs typeface="Arial"/>
                <a:sym typeface="Arial"/>
              </a:defRPr>
            </a:lvl6pPr>
            <a:lvl7pPr marL="761962" marR="0" lvl="6" indent="-14081" algn="l" rtl="0">
              <a:spcBef>
                <a:spcPts val="0"/>
              </a:spcBef>
              <a:spcAft>
                <a:spcPts val="0"/>
              </a:spcAft>
              <a:buNone/>
              <a:defRPr sz="2667" b="1" i="0" u="none" strike="noStrike" cap="none">
                <a:solidFill>
                  <a:srgbClr val="73B900"/>
                </a:solidFill>
                <a:latin typeface="Arial"/>
                <a:ea typeface="Arial"/>
                <a:cs typeface="Arial"/>
                <a:sym typeface="Arial"/>
              </a:defRPr>
            </a:lvl7pPr>
            <a:lvl8pPr marL="1142943" marR="0" lvl="7" indent="-14065" algn="l" rtl="0">
              <a:spcBef>
                <a:spcPts val="0"/>
              </a:spcBef>
              <a:spcAft>
                <a:spcPts val="0"/>
              </a:spcAft>
              <a:buNone/>
              <a:defRPr sz="2667" b="1" i="0" u="none" strike="noStrike" cap="none">
                <a:solidFill>
                  <a:srgbClr val="73B900"/>
                </a:solidFill>
                <a:latin typeface="Arial"/>
                <a:ea typeface="Arial"/>
                <a:cs typeface="Arial"/>
                <a:sym typeface="Arial"/>
              </a:defRPr>
            </a:lvl8pPr>
            <a:lvl9pPr marL="1523924" marR="0" lvl="8" indent="-14049" algn="l" rtl="0">
              <a:spcBef>
                <a:spcPts val="0"/>
              </a:spcBef>
              <a:spcAft>
                <a:spcPts val="0"/>
              </a:spcAft>
              <a:buNone/>
              <a:defRPr sz="2667" b="1" i="0" u="none" strike="noStrike" cap="none">
                <a:solidFill>
                  <a:srgbClr val="73B900"/>
                </a:solidFill>
                <a:latin typeface="Arial"/>
                <a:ea typeface="Arial"/>
                <a:cs typeface="Arial"/>
                <a:sym typeface="Arial"/>
              </a:defRPr>
            </a:lvl9pPr>
          </a:lstStyle>
          <a:p>
            <a:endParaRPr/>
          </a:p>
        </p:txBody>
      </p:sp>
      <p:sp>
        <p:nvSpPr>
          <p:cNvPr id="30" name="Shape 30"/>
          <p:cNvSpPr txBox="1">
            <a:spLocks noGrp="1"/>
          </p:cNvSpPr>
          <p:nvPr>
            <p:ph type="body" idx="1"/>
          </p:nvPr>
        </p:nvSpPr>
        <p:spPr>
          <a:xfrm>
            <a:off x="568673" y="2165174"/>
            <a:ext cx="11054080" cy="4279552"/>
          </a:xfrm>
          <a:prstGeom prst="rect">
            <a:avLst/>
          </a:prstGeom>
          <a:noFill/>
          <a:ln>
            <a:noFill/>
          </a:ln>
        </p:spPr>
        <p:txBody>
          <a:bodyPr lIns="91425" tIns="91425" rIns="91425" bIns="91425" anchor="t" anchorCtr="0"/>
          <a:lstStyle>
            <a:lvl1pPr marL="188735" marR="0" lvl="0" indent="-188735" algn="l" rtl="0">
              <a:lnSpc>
                <a:spcPct val="90000"/>
              </a:lnSpc>
              <a:spcBef>
                <a:spcPts val="250"/>
              </a:spcBef>
              <a:spcAft>
                <a:spcPts val="250"/>
              </a:spcAft>
              <a:buClr>
                <a:srgbClr val="6F6F6F"/>
              </a:buClr>
              <a:buSzPct val="100000"/>
              <a:buFont typeface="Arial"/>
              <a:buChar char="–"/>
              <a:defRPr sz="2000" b="0" i="0" u="none" strike="noStrike" cap="none">
                <a:solidFill>
                  <a:srgbClr val="4A4F55"/>
                </a:solidFill>
                <a:latin typeface="Arial"/>
                <a:ea typeface="Arial"/>
                <a:cs typeface="Arial"/>
                <a:sym typeface="Arial"/>
              </a:defRPr>
            </a:lvl1pPr>
            <a:lvl2pPr marL="700257" marR="0" lvl="1" indent="-164039"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2pPr>
            <a:lvl3pPr marL="894283" marR="0" lvl="2" indent="-132290"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3pPr>
            <a:lvl4pPr marL="1478947" marR="0" lvl="3" indent="-89017"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4pPr>
            <a:lvl5pPr marL="1764682" marR="0" lvl="4" indent="-92531"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dirty="0"/>
          </a:p>
        </p:txBody>
      </p:sp>
      <p:sp>
        <p:nvSpPr>
          <p:cNvPr id="31" name="Shape 31"/>
          <p:cNvSpPr txBox="1">
            <a:spLocks noGrp="1"/>
          </p:cNvSpPr>
          <p:nvPr>
            <p:ph type="body" idx="2"/>
          </p:nvPr>
        </p:nvSpPr>
        <p:spPr>
          <a:xfrm>
            <a:off x="553721" y="813153"/>
            <a:ext cx="11084559" cy="583847"/>
          </a:xfrm>
          <a:prstGeom prst="rect">
            <a:avLst/>
          </a:prstGeom>
          <a:noFill/>
          <a:ln>
            <a:noFill/>
          </a:ln>
        </p:spPr>
        <p:txBody>
          <a:bodyPr lIns="91425" tIns="91425" rIns="91425" bIns="91425" anchor="ctr" anchorCtr="0"/>
          <a:lstStyle>
            <a:lvl1pPr marL="0" marR="0" lvl="0" indent="0" algn="l" rtl="0">
              <a:lnSpc>
                <a:spcPct val="90000"/>
              </a:lnSpc>
              <a:spcBef>
                <a:spcPts val="250"/>
              </a:spcBef>
              <a:spcAft>
                <a:spcPts val="250"/>
              </a:spcAft>
              <a:buClr>
                <a:srgbClr val="6F6F6F"/>
              </a:buClr>
              <a:buFont typeface="Arial"/>
              <a:buNone/>
              <a:defRPr sz="2667" b="0" i="0" u="none" strike="noStrike" cap="none">
                <a:solidFill>
                  <a:schemeClr val="accent1"/>
                </a:solidFill>
                <a:latin typeface="Arial"/>
                <a:ea typeface="Arial"/>
                <a:cs typeface="Arial"/>
                <a:sym typeface="Arial"/>
              </a:defRPr>
            </a:lvl1pPr>
            <a:lvl2pPr marL="476226" marR="0" lvl="1" indent="-1056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2pPr>
            <a:lvl3pPr marL="907476" marR="0" lvl="2" indent="-437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3pPr>
            <a:lvl4pPr marL="1288456" marR="0" lvl="3" indent="-4358"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4pPr>
            <a:lvl5pPr marL="1574192" marR="0" lvl="4" indent="-7873"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1398169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111"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556">
                <a:solidFill>
                  <a:schemeClr val="accent4"/>
                </a:solidFill>
              </a:defRPr>
            </a:lvl1pPr>
            <a:lvl2pPr marL="634994" indent="0">
              <a:buClr>
                <a:schemeClr val="bg2"/>
              </a:buClr>
              <a:buSzPct val="100000"/>
              <a:buFontTx/>
              <a:buNone/>
              <a:defRPr sz="1333">
                <a:solidFill>
                  <a:schemeClr val="accent4"/>
                </a:solidFill>
              </a:defRPr>
            </a:lvl2pPr>
            <a:lvl3pPr marL="1210016" indent="0">
              <a:buClr>
                <a:schemeClr val="bg2"/>
              </a:buClr>
              <a:buSzPct val="100000"/>
              <a:buFontTx/>
              <a:buNone/>
              <a:defRPr sz="1222">
                <a:solidFill>
                  <a:schemeClr val="accent4"/>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553720" y="1209040"/>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4974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1D610D-E007-7346-AE91-2ED9FA8DF2A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33CDDBF-229B-7642-B3E7-0E66589F39B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841420C-84AB-C940-BD78-C659705315DA}"/>
              </a:ext>
            </a:extLst>
          </p:cNvPr>
          <p:cNvSpPr>
            <a:spLocks noGrp="1"/>
          </p:cNvSpPr>
          <p:nvPr>
            <p:ph type="dt" sz="half" idx="10"/>
          </p:nvPr>
        </p:nvSpPr>
        <p:spPr/>
        <p:txBody>
          <a:bodyPr/>
          <a:lstStyle/>
          <a:p>
            <a:fld id="{B51179D7-C16C-5B4F-9FC4-FDA2513DE453}"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ED5D3BAF-DB7D-AD48-9801-7280C985FA1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22B8E41-8F14-7A41-A963-2F333060042B}"/>
              </a:ext>
            </a:extLst>
          </p:cNvPr>
          <p:cNvSpPr>
            <a:spLocks noGrp="1"/>
          </p:cNvSpPr>
          <p:nvPr>
            <p:ph type="sldNum" sz="quarter" idx="12"/>
          </p:nvPr>
        </p:nvSpPr>
        <p:spPr/>
        <p:txBody>
          <a:bodyPr/>
          <a:lstStyle/>
          <a:p>
            <a:fld id="{0A64D583-E442-7347-B9B8-BBD4FFAD65DF}" type="slidenum">
              <a:rPr lang="ru-RU" smtClean="0"/>
              <a:t>‹#›</a:t>
            </a:fld>
            <a:endParaRPr lang="ru-RU"/>
          </a:p>
        </p:txBody>
      </p:sp>
    </p:spTree>
    <p:extLst>
      <p:ext uri="{BB962C8B-B14F-4D97-AF65-F5344CB8AC3E}">
        <p14:creationId xmlns:p14="http://schemas.microsoft.com/office/powerpoint/2010/main" val="219441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FE1812-0A09-D24A-BA7E-03E220BA653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F5F3A906-95A1-BB42-9089-10113ED80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17DBD44-CFE9-8644-AF2A-4DEA1C9D4F3C}"/>
              </a:ext>
            </a:extLst>
          </p:cNvPr>
          <p:cNvSpPr>
            <a:spLocks noGrp="1"/>
          </p:cNvSpPr>
          <p:nvPr>
            <p:ph type="dt" sz="half" idx="10"/>
          </p:nvPr>
        </p:nvSpPr>
        <p:spPr/>
        <p:txBody>
          <a:bodyPr/>
          <a:lstStyle/>
          <a:p>
            <a:fld id="{B51179D7-C16C-5B4F-9FC4-FDA2513DE453}"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67D0F605-302B-6B47-9435-E72F64F60C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07F4FAE-AEA6-A140-9310-723EA97C763D}"/>
              </a:ext>
            </a:extLst>
          </p:cNvPr>
          <p:cNvSpPr>
            <a:spLocks noGrp="1"/>
          </p:cNvSpPr>
          <p:nvPr>
            <p:ph type="sldNum" sz="quarter" idx="12"/>
          </p:nvPr>
        </p:nvSpPr>
        <p:spPr/>
        <p:txBody>
          <a:bodyPr/>
          <a:lstStyle/>
          <a:p>
            <a:fld id="{0A64D583-E442-7347-B9B8-BBD4FFAD65DF}" type="slidenum">
              <a:rPr lang="ru-RU" smtClean="0"/>
              <a:t>‹#›</a:t>
            </a:fld>
            <a:endParaRPr lang="ru-RU"/>
          </a:p>
        </p:txBody>
      </p:sp>
    </p:spTree>
    <p:extLst>
      <p:ext uri="{BB962C8B-B14F-4D97-AF65-F5344CB8AC3E}">
        <p14:creationId xmlns:p14="http://schemas.microsoft.com/office/powerpoint/2010/main" val="452665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2CD5FA-E0D2-9C4F-BF19-37FB6FA1715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DD7DEC0-ECD1-1A44-BEEB-06C4ED6CF0B7}"/>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E2AA6E2D-1C7A-CA43-B5B2-3B9BB4117D25}"/>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5F8E32F-40C1-FA4A-A911-6E5A0AB318FB}"/>
              </a:ext>
            </a:extLst>
          </p:cNvPr>
          <p:cNvSpPr>
            <a:spLocks noGrp="1"/>
          </p:cNvSpPr>
          <p:nvPr>
            <p:ph type="dt" sz="half" idx="10"/>
          </p:nvPr>
        </p:nvSpPr>
        <p:spPr/>
        <p:txBody>
          <a:bodyPr/>
          <a:lstStyle/>
          <a:p>
            <a:fld id="{B51179D7-C16C-5B4F-9FC4-FDA2513DE453}" type="datetimeFigureOut">
              <a:rPr lang="ru-RU" smtClean="0"/>
              <a:t>09.04.2024</a:t>
            </a:fld>
            <a:endParaRPr lang="ru-RU"/>
          </a:p>
        </p:txBody>
      </p:sp>
      <p:sp>
        <p:nvSpPr>
          <p:cNvPr id="6" name="Нижний колонтитул 5">
            <a:extLst>
              <a:ext uri="{FF2B5EF4-FFF2-40B4-BE49-F238E27FC236}">
                <a16:creationId xmlns:a16="http://schemas.microsoft.com/office/drawing/2014/main" id="{81BB91B8-9F54-E14B-8E2A-F4A588AC04F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27B3827-5746-2749-8960-8934651DF4A6}"/>
              </a:ext>
            </a:extLst>
          </p:cNvPr>
          <p:cNvSpPr>
            <a:spLocks noGrp="1"/>
          </p:cNvSpPr>
          <p:nvPr>
            <p:ph type="sldNum" sz="quarter" idx="12"/>
          </p:nvPr>
        </p:nvSpPr>
        <p:spPr/>
        <p:txBody>
          <a:bodyPr/>
          <a:lstStyle/>
          <a:p>
            <a:fld id="{0A64D583-E442-7347-B9B8-BBD4FFAD65DF}" type="slidenum">
              <a:rPr lang="ru-RU" smtClean="0"/>
              <a:t>‹#›</a:t>
            </a:fld>
            <a:endParaRPr lang="ru-RU"/>
          </a:p>
        </p:txBody>
      </p:sp>
    </p:spTree>
    <p:extLst>
      <p:ext uri="{BB962C8B-B14F-4D97-AF65-F5344CB8AC3E}">
        <p14:creationId xmlns:p14="http://schemas.microsoft.com/office/powerpoint/2010/main" val="28611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90EA23-0DDA-4043-A3E3-263F27A2681D}"/>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FB517349-F3AB-BF47-AFF5-62CE75130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24D91A8-4108-4C49-BAFC-3EF0FB930D4E}"/>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B70E9C61-FECC-E244-B655-8BE9BF94F8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A2ACBF69-4B44-5943-A7F3-FA292C90A2C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EF7A23F-B342-104D-BC10-C96A1A45FE9B}"/>
              </a:ext>
            </a:extLst>
          </p:cNvPr>
          <p:cNvSpPr>
            <a:spLocks noGrp="1"/>
          </p:cNvSpPr>
          <p:nvPr>
            <p:ph type="dt" sz="half" idx="10"/>
          </p:nvPr>
        </p:nvSpPr>
        <p:spPr/>
        <p:txBody>
          <a:bodyPr/>
          <a:lstStyle/>
          <a:p>
            <a:fld id="{B51179D7-C16C-5B4F-9FC4-FDA2513DE453}" type="datetimeFigureOut">
              <a:rPr lang="ru-RU" smtClean="0"/>
              <a:t>09.04.2024</a:t>
            </a:fld>
            <a:endParaRPr lang="ru-RU"/>
          </a:p>
        </p:txBody>
      </p:sp>
      <p:sp>
        <p:nvSpPr>
          <p:cNvPr id="8" name="Нижний колонтитул 7">
            <a:extLst>
              <a:ext uri="{FF2B5EF4-FFF2-40B4-BE49-F238E27FC236}">
                <a16:creationId xmlns:a16="http://schemas.microsoft.com/office/drawing/2014/main" id="{B0FF025F-24B2-AD4D-9BC1-91C5F2AC5EF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012A38DC-37C0-224B-8858-27A8852D7AC9}"/>
              </a:ext>
            </a:extLst>
          </p:cNvPr>
          <p:cNvSpPr>
            <a:spLocks noGrp="1"/>
          </p:cNvSpPr>
          <p:nvPr>
            <p:ph type="sldNum" sz="quarter" idx="12"/>
          </p:nvPr>
        </p:nvSpPr>
        <p:spPr/>
        <p:txBody>
          <a:bodyPr/>
          <a:lstStyle/>
          <a:p>
            <a:fld id="{0A64D583-E442-7347-B9B8-BBD4FFAD65DF}" type="slidenum">
              <a:rPr lang="ru-RU" smtClean="0"/>
              <a:t>‹#›</a:t>
            </a:fld>
            <a:endParaRPr lang="ru-RU"/>
          </a:p>
        </p:txBody>
      </p:sp>
    </p:spTree>
    <p:extLst>
      <p:ext uri="{BB962C8B-B14F-4D97-AF65-F5344CB8AC3E}">
        <p14:creationId xmlns:p14="http://schemas.microsoft.com/office/powerpoint/2010/main" val="4202868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5786F2-5FD0-9D47-AB91-6654A1D21F1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4F70219-1C27-2E4F-95CB-88518E2BB6D6}"/>
              </a:ext>
            </a:extLst>
          </p:cNvPr>
          <p:cNvSpPr>
            <a:spLocks noGrp="1"/>
          </p:cNvSpPr>
          <p:nvPr>
            <p:ph type="dt" sz="half" idx="10"/>
          </p:nvPr>
        </p:nvSpPr>
        <p:spPr/>
        <p:txBody>
          <a:bodyPr/>
          <a:lstStyle/>
          <a:p>
            <a:fld id="{B51179D7-C16C-5B4F-9FC4-FDA2513DE453}" type="datetimeFigureOut">
              <a:rPr lang="ru-RU" smtClean="0"/>
              <a:t>09.04.2024</a:t>
            </a:fld>
            <a:endParaRPr lang="ru-RU"/>
          </a:p>
        </p:txBody>
      </p:sp>
      <p:sp>
        <p:nvSpPr>
          <p:cNvPr id="4" name="Нижний колонтитул 3">
            <a:extLst>
              <a:ext uri="{FF2B5EF4-FFF2-40B4-BE49-F238E27FC236}">
                <a16:creationId xmlns:a16="http://schemas.microsoft.com/office/drawing/2014/main" id="{24012C58-B0A9-814F-B55F-D3CB2031271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D0BD6830-41AD-2945-B4B2-CDDB5071C428}"/>
              </a:ext>
            </a:extLst>
          </p:cNvPr>
          <p:cNvSpPr>
            <a:spLocks noGrp="1"/>
          </p:cNvSpPr>
          <p:nvPr>
            <p:ph type="sldNum" sz="quarter" idx="12"/>
          </p:nvPr>
        </p:nvSpPr>
        <p:spPr/>
        <p:txBody>
          <a:bodyPr/>
          <a:lstStyle/>
          <a:p>
            <a:fld id="{0A64D583-E442-7347-B9B8-BBD4FFAD65DF}" type="slidenum">
              <a:rPr lang="ru-RU" smtClean="0"/>
              <a:t>‹#›</a:t>
            </a:fld>
            <a:endParaRPr lang="ru-RU"/>
          </a:p>
        </p:txBody>
      </p:sp>
    </p:spTree>
    <p:extLst>
      <p:ext uri="{BB962C8B-B14F-4D97-AF65-F5344CB8AC3E}">
        <p14:creationId xmlns:p14="http://schemas.microsoft.com/office/powerpoint/2010/main" val="1408004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719D3D2-121C-1944-8230-843C5CC872B7}"/>
              </a:ext>
            </a:extLst>
          </p:cNvPr>
          <p:cNvSpPr>
            <a:spLocks noGrp="1"/>
          </p:cNvSpPr>
          <p:nvPr>
            <p:ph type="dt" sz="half" idx="10"/>
          </p:nvPr>
        </p:nvSpPr>
        <p:spPr/>
        <p:txBody>
          <a:bodyPr/>
          <a:lstStyle/>
          <a:p>
            <a:fld id="{B51179D7-C16C-5B4F-9FC4-FDA2513DE453}" type="datetimeFigureOut">
              <a:rPr lang="ru-RU" smtClean="0"/>
              <a:t>09.04.2024</a:t>
            </a:fld>
            <a:endParaRPr lang="ru-RU"/>
          </a:p>
        </p:txBody>
      </p:sp>
      <p:sp>
        <p:nvSpPr>
          <p:cNvPr id="3" name="Нижний колонтитул 2">
            <a:extLst>
              <a:ext uri="{FF2B5EF4-FFF2-40B4-BE49-F238E27FC236}">
                <a16:creationId xmlns:a16="http://schemas.microsoft.com/office/drawing/2014/main" id="{844F4CDC-988F-3D44-BBA0-0E69A38C881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E042964-FD3C-D242-8D7A-C400932FE4A5}"/>
              </a:ext>
            </a:extLst>
          </p:cNvPr>
          <p:cNvSpPr>
            <a:spLocks noGrp="1"/>
          </p:cNvSpPr>
          <p:nvPr>
            <p:ph type="sldNum" sz="quarter" idx="12"/>
          </p:nvPr>
        </p:nvSpPr>
        <p:spPr/>
        <p:txBody>
          <a:bodyPr/>
          <a:lstStyle/>
          <a:p>
            <a:fld id="{0A64D583-E442-7347-B9B8-BBD4FFAD65DF}" type="slidenum">
              <a:rPr lang="ru-RU" smtClean="0"/>
              <a:t>‹#›</a:t>
            </a:fld>
            <a:endParaRPr lang="ru-RU"/>
          </a:p>
        </p:txBody>
      </p:sp>
    </p:spTree>
    <p:extLst>
      <p:ext uri="{BB962C8B-B14F-4D97-AF65-F5344CB8AC3E}">
        <p14:creationId xmlns:p14="http://schemas.microsoft.com/office/powerpoint/2010/main" val="4277219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9943F0-C5C3-8843-81B0-B6F05894550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9A90A4C4-1AD0-4B49-AF48-CDE1E13758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93DEA42-55D3-4E4D-BF6F-D6E175CEB5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8EA9C1A-3A24-844A-8863-E9A4992A4B5D}"/>
              </a:ext>
            </a:extLst>
          </p:cNvPr>
          <p:cNvSpPr>
            <a:spLocks noGrp="1"/>
          </p:cNvSpPr>
          <p:nvPr>
            <p:ph type="dt" sz="half" idx="10"/>
          </p:nvPr>
        </p:nvSpPr>
        <p:spPr/>
        <p:txBody>
          <a:bodyPr/>
          <a:lstStyle/>
          <a:p>
            <a:fld id="{B51179D7-C16C-5B4F-9FC4-FDA2513DE453}" type="datetimeFigureOut">
              <a:rPr lang="ru-RU" smtClean="0"/>
              <a:t>09.04.2024</a:t>
            </a:fld>
            <a:endParaRPr lang="ru-RU"/>
          </a:p>
        </p:txBody>
      </p:sp>
      <p:sp>
        <p:nvSpPr>
          <p:cNvPr id="6" name="Нижний колонтитул 5">
            <a:extLst>
              <a:ext uri="{FF2B5EF4-FFF2-40B4-BE49-F238E27FC236}">
                <a16:creationId xmlns:a16="http://schemas.microsoft.com/office/drawing/2014/main" id="{5C469E28-A1FF-384C-8F33-BB71D67F944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B6CB1D7-41C2-3446-83A0-5043E5A96053}"/>
              </a:ext>
            </a:extLst>
          </p:cNvPr>
          <p:cNvSpPr>
            <a:spLocks noGrp="1"/>
          </p:cNvSpPr>
          <p:nvPr>
            <p:ph type="sldNum" sz="quarter" idx="12"/>
          </p:nvPr>
        </p:nvSpPr>
        <p:spPr/>
        <p:txBody>
          <a:bodyPr/>
          <a:lstStyle/>
          <a:p>
            <a:fld id="{0A64D583-E442-7347-B9B8-BBD4FFAD65DF}" type="slidenum">
              <a:rPr lang="ru-RU" smtClean="0"/>
              <a:t>‹#›</a:t>
            </a:fld>
            <a:endParaRPr lang="ru-RU"/>
          </a:p>
        </p:txBody>
      </p:sp>
    </p:spTree>
    <p:extLst>
      <p:ext uri="{BB962C8B-B14F-4D97-AF65-F5344CB8AC3E}">
        <p14:creationId xmlns:p14="http://schemas.microsoft.com/office/powerpoint/2010/main" val="3277292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398CE5-ACC2-8147-8ABD-96B2553D34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DCAF6A0-74AF-1946-BF96-9C7A8D7A3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9A8F84E-E1D5-F148-998F-DA5C5A33C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E999AAB-4CF6-954C-88CC-8965FF5CED22}"/>
              </a:ext>
            </a:extLst>
          </p:cNvPr>
          <p:cNvSpPr>
            <a:spLocks noGrp="1"/>
          </p:cNvSpPr>
          <p:nvPr>
            <p:ph type="dt" sz="half" idx="10"/>
          </p:nvPr>
        </p:nvSpPr>
        <p:spPr/>
        <p:txBody>
          <a:bodyPr/>
          <a:lstStyle/>
          <a:p>
            <a:fld id="{B51179D7-C16C-5B4F-9FC4-FDA2513DE453}" type="datetimeFigureOut">
              <a:rPr lang="ru-RU" smtClean="0"/>
              <a:t>09.04.2024</a:t>
            </a:fld>
            <a:endParaRPr lang="ru-RU"/>
          </a:p>
        </p:txBody>
      </p:sp>
      <p:sp>
        <p:nvSpPr>
          <p:cNvPr id="6" name="Нижний колонтитул 5">
            <a:extLst>
              <a:ext uri="{FF2B5EF4-FFF2-40B4-BE49-F238E27FC236}">
                <a16:creationId xmlns:a16="http://schemas.microsoft.com/office/drawing/2014/main" id="{9C8CA4C6-D092-8F47-AA30-E136D83B123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31401D4-C1B1-184B-A52E-2BD0F8942561}"/>
              </a:ext>
            </a:extLst>
          </p:cNvPr>
          <p:cNvSpPr>
            <a:spLocks noGrp="1"/>
          </p:cNvSpPr>
          <p:nvPr>
            <p:ph type="sldNum" sz="quarter" idx="12"/>
          </p:nvPr>
        </p:nvSpPr>
        <p:spPr/>
        <p:txBody>
          <a:bodyPr/>
          <a:lstStyle/>
          <a:p>
            <a:fld id="{0A64D583-E442-7347-B9B8-BBD4FFAD65DF}" type="slidenum">
              <a:rPr lang="ru-RU" smtClean="0"/>
              <a:t>‹#›</a:t>
            </a:fld>
            <a:endParaRPr lang="ru-RU"/>
          </a:p>
        </p:txBody>
      </p:sp>
    </p:spTree>
    <p:extLst>
      <p:ext uri="{BB962C8B-B14F-4D97-AF65-F5344CB8AC3E}">
        <p14:creationId xmlns:p14="http://schemas.microsoft.com/office/powerpoint/2010/main" val="3287386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FEE225-EC60-DC41-9A0B-E9FC1638B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276773B-CDC1-E347-86CC-57774F920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D06DAE-F72A-8643-93F1-01517DE4BF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179D7-C16C-5B4F-9FC4-FDA2513DE453}"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600B1DA2-658C-6647-A5D9-C890A28819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5B05FD94-F390-0F42-B127-21B758391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64D583-E442-7347-B9B8-BBD4FFAD65DF}" type="slidenum">
              <a:rPr lang="ru-RU" smtClean="0"/>
              <a:t>‹#›</a:t>
            </a:fld>
            <a:endParaRPr lang="ru-RU"/>
          </a:p>
        </p:txBody>
      </p:sp>
    </p:spTree>
    <p:extLst>
      <p:ext uri="{BB962C8B-B14F-4D97-AF65-F5344CB8AC3E}">
        <p14:creationId xmlns:p14="http://schemas.microsoft.com/office/powerpoint/2010/main" val="1017014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1.png"/><Relationship Id="rId4"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7B75B9-A166-C14E-B9D4-9C1D7A137CB9}"/>
              </a:ext>
            </a:extLst>
          </p:cNvPr>
          <p:cNvSpPr>
            <a:spLocks noGrp="1"/>
          </p:cNvSpPr>
          <p:nvPr>
            <p:ph type="ctrTitle"/>
          </p:nvPr>
        </p:nvSpPr>
        <p:spPr>
          <a:xfrm>
            <a:off x="1523999" y="1122363"/>
            <a:ext cx="9374659" cy="2387600"/>
          </a:xfrm>
        </p:spPr>
        <p:txBody>
          <a:bodyPr>
            <a:normAutofit fontScale="90000"/>
          </a:bodyPr>
          <a:lstStyle/>
          <a:p>
            <a:r>
              <a:rPr lang="ru-RU" dirty="0"/>
              <a:t>Лекция 7</a:t>
            </a:r>
            <a:br>
              <a:rPr lang="ru-RU" dirty="0"/>
            </a:br>
            <a:r>
              <a:rPr lang="ru-RU" dirty="0"/>
              <a:t>Временные ряды и рекуррентные нейронные сети</a:t>
            </a:r>
          </a:p>
        </p:txBody>
      </p:sp>
      <p:sp>
        <p:nvSpPr>
          <p:cNvPr id="3" name="Подзаголовок 2">
            <a:extLst>
              <a:ext uri="{FF2B5EF4-FFF2-40B4-BE49-F238E27FC236}">
                <a16:creationId xmlns:a16="http://schemas.microsoft.com/office/drawing/2014/main" id="{EA2534D6-87FA-6245-89E2-94AAE79E474C}"/>
              </a:ext>
            </a:extLst>
          </p:cNvPr>
          <p:cNvSpPr>
            <a:spLocks noGrp="1"/>
          </p:cNvSpPr>
          <p:nvPr>
            <p:ph type="subTitle" idx="1"/>
          </p:nvPr>
        </p:nvSpPr>
        <p:spPr/>
        <p:txBody>
          <a:bodyPr/>
          <a:lstStyle/>
          <a:p>
            <a:r>
              <a:rPr lang="ru-RU" dirty="0"/>
              <a:t>Разработка </a:t>
            </a:r>
            <a:r>
              <a:rPr lang="ru-RU" dirty="0" err="1"/>
              <a:t>нейросетевых</a:t>
            </a:r>
            <a:r>
              <a:rPr lang="ru-RU" dirty="0"/>
              <a:t> систем</a:t>
            </a:r>
          </a:p>
          <a:p>
            <a:pPr algn="l"/>
            <a:r>
              <a:rPr lang="ru-RU"/>
              <a:t>					Канев Антон Игоревич</a:t>
            </a:r>
          </a:p>
          <a:p>
            <a:endParaRPr lang="ru-RU" dirty="0"/>
          </a:p>
        </p:txBody>
      </p:sp>
    </p:spTree>
    <p:extLst>
      <p:ext uri="{BB962C8B-B14F-4D97-AF65-F5344CB8AC3E}">
        <p14:creationId xmlns:p14="http://schemas.microsoft.com/office/powerpoint/2010/main" val="783007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693CA3-A73F-CD4C-885D-411785E4B963}"/>
              </a:ext>
            </a:extLst>
          </p:cNvPr>
          <p:cNvSpPr>
            <a:spLocks noGrp="1"/>
          </p:cNvSpPr>
          <p:nvPr>
            <p:ph type="title"/>
          </p:nvPr>
        </p:nvSpPr>
        <p:spPr/>
        <p:txBody>
          <a:bodyPr/>
          <a:lstStyle/>
          <a:p>
            <a:r>
              <a:rPr lang="ru-RU" dirty="0"/>
              <a:t>Рекуррентная нейронная сеть</a:t>
            </a:r>
          </a:p>
        </p:txBody>
      </p:sp>
      <p:sp>
        <p:nvSpPr>
          <p:cNvPr id="3" name="Объект 2">
            <a:extLst>
              <a:ext uri="{FF2B5EF4-FFF2-40B4-BE49-F238E27FC236}">
                <a16:creationId xmlns:a16="http://schemas.microsoft.com/office/drawing/2014/main" id="{99476517-88BD-6545-9F83-D06132BB2E95}"/>
              </a:ext>
            </a:extLst>
          </p:cNvPr>
          <p:cNvSpPr>
            <a:spLocks noGrp="1"/>
          </p:cNvSpPr>
          <p:nvPr>
            <p:ph idx="1"/>
          </p:nvPr>
        </p:nvSpPr>
        <p:spPr>
          <a:xfrm>
            <a:off x="838200" y="1825625"/>
            <a:ext cx="4674704" cy="705540"/>
          </a:xfrm>
        </p:spPr>
        <p:txBody>
          <a:bodyPr/>
          <a:lstStyle/>
          <a:p>
            <a:r>
              <a:rPr lang="ru-RU" dirty="0"/>
              <a:t>Сеть </a:t>
            </a:r>
            <a:r>
              <a:rPr lang="ru-RU" dirty="0" err="1"/>
              <a:t>Элмана</a:t>
            </a:r>
            <a:endParaRPr lang="ru-RU" dirty="0"/>
          </a:p>
        </p:txBody>
      </p:sp>
      <p:pic>
        <p:nvPicPr>
          <p:cNvPr id="10244" name="Picture 4">
            <a:extLst>
              <a:ext uri="{FF2B5EF4-FFF2-40B4-BE49-F238E27FC236}">
                <a16:creationId xmlns:a16="http://schemas.microsoft.com/office/drawing/2014/main" id="{4C4A5D4B-C32B-B94E-940F-630885B2E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206" y="1652487"/>
            <a:ext cx="4363072" cy="4840388"/>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278FEDF3-8245-7E43-96E6-33A1AB3CE3F3}"/>
              </a:ext>
            </a:extLst>
          </p:cNvPr>
          <p:cNvPicPr>
            <a:picLocks noChangeAspect="1"/>
          </p:cNvPicPr>
          <p:nvPr/>
        </p:nvPicPr>
        <p:blipFill>
          <a:blip r:embed="rId3"/>
          <a:stretch>
            <a:fillRect/>
          </a:stretch>
        </p:blipFill>
        <p:spPr>
          <a:xfrm>
            <a:off x="970722" y="2531165"/>
            <a:ext cx="3136900" cy="647700"/>
          </a:xfrm>
          <a:prstGeom prst="rect">
            <a:avLst/>
          </a:prstGeom>
        </p:spPr>
      </p:pic>
      <p:sp>
        <p:nvSpPr>
          <p:cNvPr id="7" name="Объект 2">
            <a:extLst>
              <a:ext uri="{FF2B5EF4-FFF2-40B4-BE49-F238E27FC236}">
                <a16:creationId xmlns:a16="http://schemas.microsoft.com/office/drawing/2014/main" id="{9709FADE-DAB2-DC4B-B933-309AD28EFA66}"/>
              </a:ext>
            </a:extLst>
          </p:cNvPr>
          <p:cNvSpPr txBox="1">
            <a:spLocks/>
          </p:cNvSpPr>
          <p:nvPr/>
        </p:nvSpPr>
        <p:spPr>
          <a:xfrm>
            <a:off x="838200" y="3974066"/>
            <a:ext cx="4674704" cy="705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Сеть </a:t>
            </a:r>
            <a:r>
              <a:rPr lang="ru-RU" dirty="0" err="1"/>
              <a:t>Джордана</a:t>
            </a:r>
            <a:endParaRPr lang="ru-RU" dirty="0"/>
          </a:p>
        </p:txBody>
      </p:sp>
      <p:pic>
        <p:nvPicPr>
          <p:cNvPr id="6" name="Рисунок 5">
            <a:extLst>
              <a:ext uri="{FF2B5EF4-FFF2-40B4-BE49-F238E27FC236}">
                <a16:creationId xmlns:a16="http://schemas.microsoft.com/office/drawing/2014/main" id="{8F276B31-E153-8640-860A-0D19798BA965}"/>
              </a:ext>
            </a:extLst>
          </p:cNvPr>
          <p:cNvPicPr>
            <a:picLocks noChangeAspect="1"/>
          </p:cNvPicPr>
          <p:nvPr/>
        </p:nvPicPr>
        <p:blipFill>
          <a:blip r:embed="rId4"/>
          <a:stretch>
            <a:fillRect/>
          </a:stretch>
        </p:blipFill>
        <p:spPr>
          <a:xfrm>
            <a:off x="1097722" y="4865207"/>
            <a:ext cx="3009900" cy="609600"/>
          </a:xfrm>
          <a:prstGeom prst="rect">
            <a:avLst/>
          </a:prstGeom>
        </p:spPr>
      </p:pic>
    </p:spTree>
    <p:extLst>
      <p:ext uri="{BB962C8B-B14F-4D97-AF65-F5344CB8AC3E}">
        <p14:creationId xmlns:p14="http://schemas.microsoft.com/office/powerpoint/2010/main" val="159530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ru-RU" dirty="0"/>
              <a:t>Архитектура: простая </a:t>
            </a:r>
            <a:r>
              <a:rPr lang="en-US" dirty="0"/>
              <a:t>RNN</a:t>
            </a:r>
          </a:p>
        </p:txBody>
      </p:sp>
      <p:sp>
        <p:nvSpPr>
          <p:cNvPr id="8" name="Text Placeholder 7"/>
          <p:cNvSpPr>
            <a:spLocks noGrp="1"/>
          </p:cNvSpPr>
          <p:nvPr>
            <p:ph type="body" idx="1"/>
          </p:nvPr>
        </p:nvSpPr>
        <p:spPr>
          <a:xfrm>
            <a:off x="1950504" y="1481667"/>
            <a:ext cx="5415496" cy="4963059"/>
          </a:xfrm>
        </p:spPr>
        <p:txBody>
          <a:bodyPr/>
          <a:lstStyle/>
          <a:p>
            <a:r>
              <a:rPr lang="ru-RU" dirty="0"/>
              <a:t>Входной слой, скрытый слой с </a:t>
            </a:r>
            <a:r>
              <a:rPr lang="ru-RU" dirty="0" err="1"/>
              <a:t>реккурентными</a:t>
            </a:r>
            <a:r>
              <a:rPr lang="ru-RU" dirty="0"/>
              <a:t> соединениями и выходной слой</a:t>
            </a:r>
          </a:p>
          <a:p>
            <a:endParaRPr lang="ru-RU" dirty="0"/>
          </a:p>
          <a:p>
            <a:r>
              <a:rPr lang="ru-RU" dirty="0"/>
              <a:t>В теории скрытый слой может обладать неограниченной памятью</a:t>
            </a:r>
          </a:p>
          <a:p>
            <a:endParaRPr lang="ru-RU" dirty="0"/>
          </a:p>
          <a:p>
            <a:r>
              <a:rPr lang="ru-RU" dirty="0"/>
              <a:t>Также называется сетью </a:t>
            </a:r>
            <a:r>
              <a:rPr lang="ru-RU" dirty="0" err="1"/>
              <a:t>Элмана</a:t>
            </a:r>
            <a:r>
              <a:rPr lang="en-US" dirty="0"/>
              <a:t> (</a:t>
            </a:r>
            <a:r>
              <a:rPr lang="en-US" i="1" dirty="0"/>
              <a:t>Finding structure in time</a:t>
            </a:r>
            <a:r>
              <a:rPr lang="en-US" dirty="0"/>
              <a:t>, Elman 1990)</a:t>
            </a:r>
          </a:p>
          <a:p>
            <a:endParaRPr lang="en-US" dirty="0"/>
          </a:p>
        </p:txBody>
      </p:sp>
      <p:sp>
        <p:nvSpPr>
          <p:cNvPr id="4" name="object 4"/>
          <p:cNvSpPr/>
          <p:nvPr/>
        </p:nvSpPr>
        <p:spPr>
          <a:xfrm>
            <a:off x="7360919" y="1969042"/>
            <a:ext cx="2891790" cy="3988308"/>
          </a:xfrm>
          <a:prstGeom prst="rect">
            <a:avLst/>
          </a:prstGeom>
          <a:blipFill>
            <a:blip r:embed="rId2" cstate="print"/>
            <a:stretch>
              <a:fillRect/>
            </a:stretch>
          </a:blipFill>
        </p:spPr>
        <p:txBody>
          <a:bodyPr wrap="square" lIns="0" tIns="0" rIns="0" bIns="0" rtlCol="0"/>
          <a:lstStyle/>
          <a:p>
            <a:endParaRPr sz="2000"/>
          </a:p>
        </p:txBody>
      </p:sp>
    </p:spTree>
    <p:extLst>
      <p:ext uri="{BB962C8B-B14F-4D97-AF65-F5344CB8AC3E}">
        <p14:creationId xmlns:p14="http://schemas.microsoft.com/office/powerpoint/2010/main" val="114573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ru-RU" dirty="0"/>
              <a:t>Архитектура: простая </a:t>
            </a:r>
            <a:r>
              <a:rPr lang="en-US" dirty="0"/>
              <a:t>RNN</a:t>
            </a:r>
          </a:p>
        </p:txBody>
      </p:sp>
      <p:sp>
        <p:nvSpPr>
          <p:cNvPr id="29" name="Text Placeholder 28"/>
          <p:cNvSpPr>
            <a:spLocks noGrp="1"/>
          </p:cNvSpPr>
          <p:nvPr>
            <p:ph type="body"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s</a:t>
            </a:r>
            <a:r>
              <a:rPr lang="en-US" i="1" dirty="0">
                <a:latin typeface="Times New Roman" panose="02020603050405020304" pitchFamily="18" charset="0"/>
                <a:cs typeface="Times New Roman" panose="02020603050405020304" pitchFamily="18" charset="0"/>
              </a:rPr>
              <a:t>(t) = f(</a:t>
            </a:r>
            <a:r>
              <a:rPr lang="en-US" b="1" dirty="0" err="1">
                <a:latin typeface="Times New Roman" panose="02020603050405020304" pitchFamily="18" charset="0"/>
                <a:cs typeface="Times New Roman" panose="02020603050405020304" pitchFamily="18" charset="0"/>
              </a:rPr>
              <a:t>Uw</a:t>
            </a:r>
            <a:r>
              <a:rPr lang="en-US" i="1" dirty="0">
                <a:latin typeface="Times New Roman" panose="02020603050405020304" pitchFamily="18" charset="0"/>
                <a:cs typeface="Times New Roman" panose="02020603050405020304" pitchFamily="18" charset="0"/>
              </a:rPr>
              <a:t>(t) + </a:t>
            </a:r>
            <a:r>
              <a:rPr lang="en-US" b="1" dirty="0" err="1">
                <a:latin typeface="Times New Roman" panose="02020603050405020304" pitchFamily="18" charset="0"/>
                <a:cs typeface="Times New Roman" panose="02020603050405020304" pitchFamily="18" charset="0"/>
              </a:rPr>
              <a:t>Ws</a:t>
            </a:r>
            <a:r>
              <a:rPr lang="en-US" i="1" dirty="0">
                <a:latin typeface="Times New Roman" panose="02020603050405020304" pitchFamily="18" charset="0"/>
                <a:cs typeface="Times New Roman" panose="02020603050405020304" pitchFamily="18" charset="0"/>
              </a:rPr>
              <a:t>(t-1))</a:t>
            </a:r>
          </a:p>
          <a:p>
            <a:pPr marL="0" indent="0">
              <a:buNone/>
            </a:pPr>
            <a:r>
              <a:rPr lang="en-US" b="1" dirty="0">
                <a:latin typeface="Times New Roman" panose="02020603050405020304" pitchFamily="18" charset="0"/>
                <a:cs typeface="Times New Roman" panose="02020603050405020304" pitchFamily="18" charset="0"/>
              </a:rPr>
              <a:t>y</a:t>
            </a:r>
            <a:r>
              <a:rPr lang="en-US" i="1" dirty="0">
                <a:latin typeface="Times New Roman" panose="02020603050405020304" pitchFamily="18" charset="0"/>
                <a:cs typeface="Times New Roman" panose="02020603050405020304" pitchFamily="18" charset="0"/>
              </a:rPr>
              <a:t>(t) = g(</a:t>
            </a:r>
            <a:r>
              <a:rPr lang="en-US" b="1" dirty="0">
                <a:latin typeface="Times New Roman" panose="02020603050405020304" pitchFamily="18" charset="0"/>
                <a:cs typeface="Times New Roman" panose="02020603050405020304" pitchFamily="18" charset="0"/>
              </a:rPr>
              <a:t>Vs</a:t>
            </a:r>
            <a:r>
              <a:rPr lang="en-US" i="1" dirty="0">
                <a:latin typeface="Times New Roman" panose="02020603050405020304" pitchFamily="18" charset="0"/>
                <a:cs typeface="Times New Roman" panose="02020603050405020304" pitchFamily="18" charset="0"/>
              </a:rPr>
              <a:t>(t))</a:t>
            </a:r>
          </a:p>
          <a:p>
            <a:pPr marL="0" indent="0">
              <a:buNone/>
            </a:pPr>
            <a:endParaRPr lang="en-US" dirty="0"/>
          </a:p>
          <a:p>
            <a:pPr marL="0" indent="0">
              <a:buNone/>
            </a:pPr>
            <a:r>
              <a:rPr lang="en-US" i="1" dirty="0">
                <a:latin typeface="Times New Roman" panose="02020603050405020304" pitchFamily="18" charset="0"/>
                <a:cs typeface="Times New Roman" panose="02020603050405020304" pitchFamily="18" charset="0"/>
              </a:rPr>
              <a:t>f() </a:t>
            </a:r>
            <a:r>
              <a:rPr lang="ru-RU" dirty="0"/>
              <a:t>чаще всего сигмоидальная </a:t>
            </a:r>
            <a:br>
              <a:rPr lang="ru-RU" dirty="0"/>
            </a:br>
            <a:r>
              <a:rPr lang="ru-RU" dirty="0"/>
              <a:t>активационная функция:</a:t>
            </a: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i="1" dirty="0">
                <a:latin typeface="Times New Roman" panose="02020603050405020304" pitchFamily="18" charset="0"/>
                <a:cs typeface="Times New Roman" panose="02020603050405020304" pitchFamily="18" charset="0"/>
              </a:rPr>
              <a:t>g() </a:t>
            </a:r>
            <a:r>
              <a:rPr lang="ru-RU" dirty="0"/>
              <a:t>чаще всего </a:t>
            </a:r>
            <a:r>
              <a:rPr lang="en-US" dirty="0" err="1"/>
              <a:t>softmax</a:t>
            </a:r>
            <a:r>
              <a:rPr lang="en-US" dirty="0"/>
              <a:t>:</a:t>
            </a:r>
          </a:p>
        </p:txBody>
      </p:sp>
      <p:sp>
        <p:nvSpPr>
          <p:cNvPr id="22" name="object 22"/>
          <p:cNvSpPr/>
          <p:nvPr/>
        </p:nvSpPr>
        <p:spPr>
          <a:xfrm>
            <a:off x="7147561" y="2007107"/>
            <a:ext cx="2891790" cy="3988308"/>
          </a:xfrm>
          <a:prstGeom prst="rect">
            <a:avLst/>
          </a:prstGeom>
          <a:blipFill>
            <a:blip r:embed="rId2" cstate="print"/>
            <a:stretch>
              <a:fillRect/>
            </a:stretch>
          </a:blipFill>
        </p:spPr>
        <p:txBody>
          <a:bodyPr wrap="square" lIns="0" tIns="0" rIns="0" bIns="0" rtlCol="0"/>
          <a:lstStyle/>
          <a:p>
            <a:endParaRPr sz="2000"/>
          </a:p>
        </p:txBody>
      </p:sp>
      <p:pic>
        <p:nvPicPr>
          <p:cNvPr id="31" name="Picture 30"/>
          <p:cNvPicPr>
            <a:picLocks noChangeAspect="1"/>
          </p:cNvPicPr>
          <p:nvPr/>
        </p:nvPicPr>
        <p:blipFill rotWithShape="1">
          <a:blip r:embed="rId3"/>
          <a:srcRect b="62500"/>
          <a:stretch/>
        </p:blipFill>
        <p:spPr>
          <a:xfrm>
            <a:off x="4233334" y="3239260"/>
            <a:ext cx="2548933" cy="762000"/>
          </a:xfrm>
          <a:prstGeom prst="rect">
            <a:avLst/>
          </a:prstGeom>
        </p:spPr>
      </p:pic>
      <p:pic>
        <p:nvPicPr>
          <p:cNvPr id="32" name="Picture 31"/>
          <p:cNvPicPr>
            <a:picLocks noChangeAspect="1"/>
          </p:cNvPicPr>
          <p:nvPr/>
        </p:nvPicPr>
        <p:blipFill rotWithShape="1">
          <a:blip r:embed="rId3"/>
          <a:srcRect l="1652" t="49851" r="-1652" b="9277"/>
          <a:stretch/>
        </p:blipFill>
        <p:spPr>
          <a:xfrm>
            <a:off x="4233334" y="4614333"/>
            <a:ext cx="2548933" cy="830529"/>
          </a:xfrm>
          <a:prstGeom prst="rect">
            <a:avLst/>
          </a:prstGeom>
        </p:spPr>
      </p:pic>
    </p:spTree>
    <p:extLst>
      <p:ext uri="{BB962C8B-B14F-4D97-AF65-F5344CB8AC3E}">
        <p14:creationId xmlns:p14="http://schemas.microsoft.com/office/powerpoint/2010/main" val="2372356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ru-RU" dirty="0"/>
              <a:t>Обучение: обратное распространение по времени </a:t>
            </a:r>
            <a:r>
              <a:rPr lang="en-US" dirty="0"/>
              <a:t>(</a:t>
            </a:r>
            <a:r>
              <a:rPr lang="en-US" sz="2222" dirty="0" err="1"/>
              <a:t>Backpropagation</a:t>
            </a:r>
            <a:r>
              <a:rPr lang="en-US" sz="2222" dirty="0"/>
              <a:t> through time</a:t>
            </a:r>
            <a:r>
              <a:rPr lang="ru-RU" sz="2222" dirty="0"/>
              <a:t>, </a:t>
            </a:r>
            <a:r>
              <a:rPr lang="en-US" sz="2222" dirty="0"/>
              <a:t>BPTT)</a:t>
            </a:r>
            <a:endParaRPr lang="en-US" dirty="0"/>
          </a:p>
        </p:txBody>
      </p:sp>
      <p:sp>
        <p:nvSpPr>
          <p:cNvPr id="7" name="Text Placeholder 6"/>
          <p:cNvSpPr>
            <a:spLocks noGrp="1"/>
          </p:cNvSpPr>
          <p:nvPr>
            <p:ph type="body" idx="1"/>
          </p:nvPr>
        </p:nvSpPr>
        <p:spPr/>
        <p:txBody>
          <a:bodyPr/>
          <a:lstStyle/>
          <a:p>
            <a:r>
              <a:rPr lang="ru-RU" dirty="0"/>
              <a:t>Как обучать рекуррентные сети?</a:t>
            </a:r>
            <a:endParaRPr lang="en-US" dirty="0"/>
          </a:p>
          <a:p>
            <a:endParaRPr lang="en-US" dirty="0"/>
          </a:p>
          <a:p>
            <a:r>
              <a:rPr lang="ru-RU" dirty="0"/>
              <a:t>Выходное значение зависит от состояния скрытого слоя, который зависит от всех предыдущих состояний скрытого слоя (и, следовательно, всех предыдущих входов)</a:t>
            </a:r>
            <a:endParaRPr lang="en-US" dirty="0"/>
          </a:p>
          <a:p>
            <a:endParaRPr lang="en-US" dirty="0"/>
          </a:p>
          <a:p>
            <a:r>
              <a:rPr lang="ru-RU" dirty="0"/>
              <a:t>Рекуррентная сеть может рассматриваться как (очень глубокая) сеть прямого распространения с общими весами</a:t>
            </a:r>
            <a:endParaRPr lang="en-US" dirty="0"/>
          </a:p>
        </p:txBody>
      </p:sp>
    </p:spTree>
    <p:extLst>
      <p:ext uri="{BB962C8B-B14F-4D97-AF65-F5344CB8AC3E}">
        <p14:creationId xmlns:p14="http://schemas.microsoft.com/office/powerpoint/2010/main" val="676038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49262" y="729996"/>
            <a:ext cx="3303269" cy="5626608"/>
          </a:xfrm>
          <a:prstGeom prst="rect">
            <a:avLst/>
          </a:prstGeom>
          <a:blipFill>
            <a:blip r:embed="rId2" cstate="print"/>
            <a:stretch>
              <a:fillRect/>
            </a:stretch>
          </a:blipFill>
        </p:spPr>
        <p:txBody>
          <a:bodyPr wrap="square" lIns="0" tIns="0" rIns="0" bIns="0" rtlCol="0"/>
          <a:lstStyle/>
          <a:p>
            <a:endParaRPr sz="2000"/>
          </a:p>
        </p:txBody>
      </p:sp>
      <p:sp>
        <p:nvSpPr>
          <p:cNvPr id="4" name="object 4"/>
          <p:cNvSpPr txBox="1">
            <a:spLocks noGrp="1"/>
          </p:cNvSpPr>
          <p:nvPr>
            <p:ph type="title"/>
          </p:nvPr>
        </p:nvSpPr>
        <p:spPr>
          <a:xfrm>
            <a:off x="1939291" y="230815"/>
            <a:ext cx="8313419" cy="573518"/>
          </a:xfrm>
        </p:spPr>
        <p:txBody>
          <a:bodyPr>
            <a:normAutofit fontScale="90000"/>
          </a:bodyPr>
          <a:lstStyle/>
          <a:p>
            <a:r>
              <a:rPr lang="ru-RU" dirty="0"/>
              <a:t>Обратное распространение по времени</a:t>
            </a:r>
            <a:endParaRPr lang="en-US" dirty="0"/>
          </a:p>
        </p:txBody>
      </p:sp>
      <p:sp>
        <p:nvSpPr>
          <p:cNvPr id="8" name="Text Placeholder 7"/>
          <p:cNvSpPr>
            <a:spLocks noGrp="1"/>
          </p:cNvSpPr>
          <p:nvPr>
            <p:ph type="body" idx="1"/>
          </p:nvPr>
        </p:nvSpPr>
        <p:spPr/>
        <p:txBody>
          <a:bodyPr/>
          <a:lstStyle/>
          <a:p>
            <a:r>
              <a:rPr lang="ru-RU" dirty="0"/>
              <a:t>Идея заключается в том, что РНС</a:t>
            </a:r>
            <a:br>
              <a:rPr lang="ru-RU" dirty="0"/>
            </a:br>
            <a:r>
              <a:rPr lang="ru-RU" dirty="0"/>
              <a:t>разворачивается во времени</a:t>
            </a:r>
          </a:p>
          <a:p>
            <a:endParaRPr lang="ru-RU" dirty="0"/>
          </a:p>
          <a:p>
            <a:r>
              <a:rPr lang="ru-RU" dirty="0"/>
              <a:t>Мы получаем глубокую нейронную сеть</a:t>
            </a:r>
            <a:br>
              <a:rPr lang="ru-RU" dirty="0"/>
            </a:br>
            <a:r>
              <a:rPr lang="ru-RU" dirty="0"/>
              <a:t> с общими весами </a:t>
            </a:r>
            <a:r>
              <a:rPr lang="en-US" b="1" dirty="0"/>
              <a:t>U</a:t>
            </a:r>
            <a:r>
              <a:rPr lang="ru-RU" dirty="0"/>
              <a:t> и </a:t>
            </a:r>
            <a:r>
              <a:rPr lang="en-US" b="1" dirty="0"/>
              <a:t>W</a:t>
            </a:r>
            <a:endParaRPr lang="en-US" dirty="0"/>
          </a:p>
          <a:p>
            <a:endParaRPr lang="ru-RU" dirty="0"/>
          </a:p>
          <a:p>
            <a:r>
              <a:rPr lang="ru-RU" dirty="0"/>
              <a:t>Часто бывает достаточно развернуть </a:t>
            </a:r>
            <a:br>
              <a:rPr lang="ru-RU" dirty="0"/>
            </a:br>
            <a:r>
              <a:rPr lang="ru-RU" dirty="0"/>
              <a:t>на несколько шагов</a:t>
            </a:r>
            <a:br>
              <a:rPr lang="ru-RU" dirty="0"/>
            </a:br>
            <a:r>
              <a:rPr lang="en-US" dirty="0"/>
              <a:t>(</a:t>
            </a:r>
            <a:r>
              <a:rPr lang="ru-RU" dirty="0"/>
              <a:t>называется </a:t>
            </a:r>
            <a:r>
              <a:rPr lang="ru-RU" i="1" dirty="0"/>
              <a:t>укороченным</a:t>
            </a:r>
            <a:r>
              <a:rPr lang="ru-RU" dirty="0"/>
              <a:t> </a:t>
            </a:r>
            <a:r>
              <a:rPr lang="en-US" i="1" dirty="0"/>
              <a:t>BPTT</a:t>
            </a:r>
            <a:r>
              <a:rPr lang="en-US" dirty="0"/>
              <a:t>)</a:t>
            </a:r>
          </a:p>
          <a:p>
            <a:endParaRPr lang="en-US" dirty="0"/>
          </a:p>
        </p:txBody>
      </p:sp>
    </p:spTree>
    <p:extLst>
      <p:ext uri="{BB962C8B-B14F-4D97-AF65-F5344CB8AC3E}">
        <p14:creationId xmlns:p14="http://schemas.microsoft.com/office/powerpoint/2010/main" val="621576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090410" y="156972"/>
            <a:ext cx="3279267" cy="6382512"/>
          </a:xfrm>
          <a:prstGeom prst="rect">
            <a:avLst/>
          </a:prstGeom>
          <a:blipFill>
            <a:blip r:embed="rId2" cstate="print"/>
            <a:stretch>
              <a:fillRect/>
            </a:stretch>
          </a:blipFill>
        </p:spPr>
        <p:txBody>
          <a:bodyPr wrap="square" lIns="0" tIns="0" rIns="0" bIns="0" rtlCol="0"/>
          <a:lstStyle/>
          <a:p>
            <a:endParaRPr sz="2000"/>
          </a:p>
        </p:txBody>
      </p:sp>
      <p:sp>
        <p:nvSpPr>
          <p:cNvPr id="4" name="object 4"/>
          <p:cNvSpPr txBox="1">
            <a:spLocks noGrp="1"/>
          </p:cNvSpPr>
          <p:nvPr>
            <p:ph type="title"/>
          </p:nvPr>
        </p:nvSpPr>
        <p:spPr/>
        <p:txBody>
          <a:bodyPr/>
          <a:lstStyle/>
          <a:p>
            <a:r>
              <a:rPr lang="ru-RU" sz="2667" dirty="0"/>
              <a:t>Обратное распространение по времени</a:t>
            </a:r>
            <a:endParaRPr lang="en-US" sz="2667" dirty="0"/>
          </a:p>
        </p:txBody>
      </p:sp>
      <p:sp>
        <p:nvSpPr>
          <p:cNvPr id="8" name="Text Placeholder 7"/>
          <p:cNvSpPr>
            <a:spLocks noGrp="1"/>
          </p:cNvSpPr>
          <p:nvPr>
            <p:ph type="body" idx="1"/>
          </p:nvPr>
        </p:nvSpPr>
        <p:spPr>
          <a:xfrm>
            <a:off x="1950504" y="1481667"/>
            <a:ext cx="5669496" cy="4963059"/>
          </a:xfrm>
        </p:spPr>
        <p:txBody>
          <a:bodyPr/>
          <a:lstStyle/>
          <a:p>
            <a:r>
              <a:rPr lang="ru-RU" dirty="0"/>
              <a:t>Мы тренируем развернутый РНС, используя обычное обр. </a:t>
            </a:r>
            <a:r>
              <a:rPr lang="ru-RU" dirty="0" err="1"/>
              <a:t>распр</a:t>
            </a:r>
            <a:r>
              <a:rPr lang="ru-RU" dirty="0"/>
              <a:t>-е + СГС</a:t>
            </a:r>
          </a:p>
          <a:p>
            <a:endParaRPr lang="en-US" dirty="0"/>
          </a:p>
          <a:p>
            <a:r>
              <a:rPr lang="ru-RU" dirty="0"/>
              <a:t>На практике ограничивают количество шагов разворачивания до 5 – 10</a:t>
            </a:r>
          </a:p>
          <a:p>
            <a:endParaRPr lang="en-US" dirty="0"/>
          </a:p>
          <a:p>
            <a:r>
              <a:rPr lang="ru-RU" dirty="0"/>
              <a:t>Эффективнее вычислить градиент после нескольких обучающих примеров (пакетное обучение)</a:t>
            </a:r>
          </a:p>
          <a:p>
            <a:endParaRPr lang="en-US" dirty="0"/>
          </a:p>
        </p:txBody>
      </p:sp>
    </p:spTree>
    <p:extLst>
      <p:ext uri="{BB962C8B-B14F-4D97-AF65-F5344CB8AC3E}">
        <p14:creationId xmlns:p14="http://schemas.microsoft.com/office/powerpoint/2010/main" val="2204812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ru-RU" dirty="0"/>
              <a:t>Исчезающие градиенты</a:t>
            </a:r>
            <a:endParaRPr lang="en-US" dirty="0"/>
          </a:p>
        </p:txBody>
      </p:sp>
      <p:sp>
        <p:nvSpPr>
          <p:cNvPr id="7" name="Text Placeholder 6"/>
          <p:cNvSpPr>
            <a:spLocks noGrp="1"/>
          </p:cNvSpPr>
          <p:nvPr>
            <p:ph type="body" idx="1"/>
          </p:nvPr>
        </p:nvSpPr>
        <p:spPr/>
        <p:txBody>
          <a:bodyPr/>
          <a:lstStyle/>
          <a:p>
            <a:r>
              <a:rPr lang="ru-RU" dirty="0"/>
              <a:t>Когда мы распространяем градиенты назад во времени, обычно их величина быстро уменьшается: это называется «проблемой исчезающего градиента»</a:t>
            </a:r>
          </a:p>
          <a:p>
            <a:endParaRPr lang="ru-RU" dirty="0"/>
          </a:p>
          <a:p>
            <a:r>
              <a:rPr lang="ru-RU" dirty="0"/>
              <a:t>На практике это означает, что изучение долгосрочных зависимостей в данных затруднительно для простой </a:t>
            </a:r>
            <a:r>
              <a:rPr lang="en-US" dirty="0"/>
              <a:t>RNN </a:t>
            </a:r>
            <a:r>
              <a:rPr lang="ru-RU" dirty="0"/>
              <a:t>архитектуры</a:t>
            </a:r>
            <a:endParaRPr lang="en-US" dirty="0"/>
          </a:p>
          <a:p>
            <a:endParaRPr lang="en-US" dirty="0"/>
          </a:p>
          <a:p>
            <a:r>
              <a:rPr lang="ru-RU" dirty="0"/>
              <a:t>Специальные архитектуры </a:t>
            </a:r>
            <a:r>
              <a:rPr lang="en-US" dirty="0"/>
              <a:t>RNN </a:t>
            </a:r>
            <a:r>
              <a:rPr lang="ru-RU" dirty="0"/>
              <a:t>решают эту проблему:</a:t>
            </a:r>
          </a:p>
          <a:p>
            <a:pPr lvl="1"/>
            <a:r>
              <a:rPr lang="ru-RU" dirty="0"/>
              <a:t>Экспоненциальная память трассировки </a:t>
            </a:r>
            <a:r>
              <a:rPr lang="en-US" dirty="0"/>
              <a:t>(Jordan 1987, </a:t>
            </a:r>
            <a:r>
              <a:rPr lang="en-US" dirty="0" err="1"/>
              <a:t>Mozer</a:t>
            </a:r>
            <a:r>
              <a:rPr lang="en-US" dirty="0"/>
              <a:t> 1989)</a:t>
            </a:r>
          </a:p>
          <a:p>
            <a:pPr lvl="1"/>
            <a:r>
              <a:rPr lang="ru-RU" dirty="0"/>
              <a:t>Долгая краткосрочная память</a:t>
            </a:r>
            <a:r>
              <a:rPr lang="en-US" i="1" dirty="0"/>
              <a:t> </a:t>
            </a:r>
            <a:r>
              <a:rPr lang="en-US" dirty="0"/>
              <a:t>(</a:t>
            </a:r>
            <a:r>
              <a:rPr lang="en-US" dirty="0" err="1"/>
              <a:t>Hochreiter</a:t>
            </a:r>
            <a:r>
              <a:rPr lang="en-US" dirty="0"/>
              <a:t> &amp; </a:t>
            </a:r>
            <a:r>
              <a:rPr lang="en-US" dirty="0" err="1"/>
              <a:t>Schmidhuber</a:t>
            </a:r>
            <a:r>
              <a:rPr lang="en-US" dirty="0"/>
              <a:t>, 1997))</a:t>
            </a:r>
          </a:p>
          <a:p>
            <a:pPr lvl="1"/>
            <a:r>
              <a:rPr lang="ru-RU" dirty="0"/>
              <a:t>будут обсуждены во второй части этой лекции</a:t>
            </a:r>
            <a:endParaRPr lang="en-US" dirty="0"/>
          </a:p>
          <a:p>
            <a:endParaRPr lang="en-US" dirty="0"/>
          </a:p>
        </p:txBody>
      </p:sp>
      <p:sp>
        <p:nvSpPr>
          <p:cNvPr id="3" name="Text Placeholder 6">
            <a:extLst>
              <a:ext uri="{FF2B5EF4-FFF2-40B4-BE49-F238E27FC236}">
                <a16:creationId xmlns:a16="http://schemas.microsoft.com/office/drawing/2014/main" id="{7A804DF3-34A4-5DFE-0009-AA7E851EC338}"/>
              </a:ext>
            </a:extLst>
          </p:cNvPr>
          <p:cNvSpPr txBox="1">
            <a:spLocks/>
          </p:cNvSpPr>
          <p:nvPr/>
        </p:nvSpPr>
        <p:spPr>
          <a:xfrm>
            <a:off x="553721" y="4959175"/>
            <a:ext cx="11054080" cy="1512746"/>
          </a:xfrm>
          <a:prstGeom prst="rect">
            <a:avLst/>
          </a:prstGeom>
          <a:noFill/>
          <a:ln>
            <a:noFill/>
          </a:ln>
        </p:spPr>
        <p:txBody>
          <a:bodyPr vert="horz" lIns="91425" tIns="91425" rIns="91425" bIns="91425" rtlCol="0" anchor="t" anchorCtr="0">
            <a:normAutofit/>
          </a:bodyPr>
          <a:lstStyle>
            <a:lvl1pPr marL="188735" marR="0" lvl="0" indent="-188735" algn="l" defTabSz="914400" rtl="0" eaLnBrk="1" latinLnBrk="0" hangingPunct="1">
              <a:lnSpc>
                <a:spcPct val="90000"/>
              </a:lnSpc>
              <a:spcBef>
                <a:spcPts val="250"/>
              </a:spcBef>
              <a:spcAft>
                <a:spcPts val="250"/>
              </a:spcAft>
              <a:buClr>
                <a:srgbClr val="6F6F6F"/>
              </a:buClr>
              <a:buSzPct val="100000"/>
              <a:buFont typeface="Arial"/>
              <a:buChar char="–"/>
              <a:defRPr sz="2000" b="0" i="0" u="none" strike="noStrike" kern="1200" cap="none">
                <a:solidFill>
                  <a:srgbClr val="4A4F55"/>
                </a:solidFill>
                <a:latin typeface="Arial"/>
                <a:ea typeface="Arial"/>
                <a:cs typeface="Arial"/>
                <a:sym typeface="Arial"/>
              </a:defRPr>
            </a:lvl1pPr>
            <a:lvl2pPr marL="700257" marR="0" lvl="1" indent="-164039" algn="l" defTabSz="914400" rtl="0" eaLnBrk="1" latinLnBrk="0" hangingPunct="1">
              <a:lnSpc>
                <a:spcPct val="90000"/>
              </a:lnSpc>
              <a:spcBef>
                <a:spcPts val="250"/>
              </a:spcBef>
              <a:spcAft>
                <a:spcPts val="250"/>
              </a:spcAft>
              <a:buClr>
                <a:srgbClr val="6F6F6F"/>
              </a:buClr>
              <a:buSzPct val="100000"/>
              <a:buFont typeface="Arial"/>
              <a:buChar char="–"/>
              <a:defRPr sz="1556" b="0" i="0" u="none" strike="noStrike" kern="1200" cap="none">
                <a:solidFill>
                  <a:srgbClr val="4A4F55"/>
                </a:solidFill>
                <a:latin typeface="Arial"/>
                <a:ea typeface="Arial"/>
                <a:cs typeface="Arial"/>
                <a:sym typeface="Arial"/>
              </a:defRPr>
            </a:lvl2pPr>
            <a:lvl3pPr marL="894283" marR="0" lvl="2" indent="-132290" algn="l" defTabSz="914400" rtl="0" eaLnBrk="1" latinLnBrk="0" hangingPunct="1">
              <a:lnSpc>
                <a:spcPct val="90000"/>
              </a:lnSpc>
              <a:spcBef>
                <a:spcPts val="250"/>
              </a:spcBef>
              <a:spcAft>
                <a:spcPts val="250"/>
              </a:spcAft>
              <a:buClr>
                <a:srgbClr val="6F6F6F"/>
              </a:buClr>
              <a:buSzPct val="100000"/>
              <a:buFont typeface="Arial"/>
              <a:buChar char="–"/>
              <a:defRPr sz="1556" b="0" i="0" u="none" strike="noStrike" kern="1200" cap="none">
                <a:solidFill>
                  <a:srgbClr val="4A4F55"/>
                </a:solidFill>
                <a:latin typeface="Arial"/>
                <a:ea typeface="Arial"/>
                <a:cs typeface="Arial"/>
                <a:sym typeface="Arial"/>
              </a:defRPr>
            </a:lvl3pPr>
            <a:lvl4pPr marL="1478947" marR="0" lvl="3" indent="-89017" algn="l" defTabSz="914400" rtl="0" eaLnBrk="1" latinLnBrk="0" hangingPunct="1">
              <a:lnSpc>
                <a:spcPct val="90000"/>
              </a:lnSpc>
              <a:spcBef>
                <a:spcPts val="333"/>
              </a:spcBef>
              <a:spcAft>
                <a:spcPts val="0"/>
              </a:spcAft>
              <a:buClr>
                <a:schemeClr val="dk2"/>
              </a:buClr>
              <a:buSzPct val="100000"/>
              <a:buFont typeface="Arial"/>
              <a:buChar char="–"/>
              <a:defRPr sz="1667" b="0" i="0" u="none" strike="noStrike" kern="1200" cap="none">
                <a:solidFill>
                  <a:schemeClr val="dk2"/>
                </a:solidFill>
                <a:latin typeface="Arial"/>
                <a:ea typeface="Arial"/>
                <a:cs typeface="Arial"/>
                <a:sym typeface="Arial"/>
              </a:defRPr>
            </a:lvl4pPr>
            <a:lvl5pPr marL="1764682" marR="0" lvl="4" indent="-92531" algn="l" defTabSz="914400" rtl="0" eaLnBrk="1" latinLnBrk="0" hangingPunct="1">
              <a:lnSpc>
                <a:spcPct val="90000"/>
              </a:lnSpc>
              <a:spcBef>
                <a:spcPts val="333"/>
              </a:spcBef>
              <a:spcAft>
                <a:spcPts val="0"/>
              </a:spcAft>
              <a:buClr>
                <a:schemeClr val="dk2"/>
              </a:buClr>
              <a:buSzPct val="100000"/>
              <a:buFont typeface="Arial"/>
              <a:buChar char="»"/>
              <a:defRPr sz="1667" b="0" i="0" u="none" strike="noStrike" kern="1200" cap="none">
                <a:solidFill>
                  <a:schemeClr val="dk2"/>
                </a:solidFill>
                <a:latin typeface="Arial"/>
                <a:ea typeface="Arial"/>
                <a:cs typeface="Arial"/>
                <a:sym typeface="Arial"/>
              </a:defRPr>
            </a:lvl5pPr>
            <a:lvl6pPr marL="2145664" marR="0" lvl="5" indent="-92518" algn="l" defTabSz="914400" rtl="0" eaLnBrk="1" latinLnBrk="0" hangingPunct="1">
              <a:lnSpc>
                <a:spcPct val="90000"/>
              </a:lnSpc>
              <a:spcBef>
                <a:spcPts val="333"/>
              </a:spcBef>
              <a:spcAft>
                <a:spcPts val="0"/>
              </a:spcAft>
              <a:buClr>
                <a:schemeClr val="dk2"/>
              </a:buClr>
              <a:buSzPct val="100000"/>
              <a:buFont typeface="Arial"/>
              <a:buChar char="»"/>
              <a:defRPr sz="1667" b="0" i="0" u="none" strike="noStrike" kern="1200" cap="none">
                <a:solidFill>
                  <a:schemeClr val="dk2"/>
                </a:solidFill>
                <a:latin typeface="Arial"/>
                <a:ea typeface="Arial"/>
                <a:cs typeface="Arial"/>
                <a:sym typeface="Arial"/>
              </a:defRPr>
            </a:lvl6pPr>
            <a:lvl7pPr marL="2526645" marR="0" lvl="6" indent="-92502" algn="l" defTabSz="914400" rtl="0" eaLnBrk="1" latinLnBrk="0" hangingPunct="1">
              <a:lnSpc>
                <a:spcPct val="90000"/>
              </a:lnSpc>
              <a:spcBef>
                <a:spcPts val="333"/>
              </a:spcBef>
              <a:spcAft>
                <a:spcPts val="0"/>
              </a:spcAft>
              <a:buClr>
                <a:schemeClr val="dk2"/>
              </a:buClr>
              <a:buSzPct val="100000"/>
              <a:buFont typeface="Arial"/>
              <a:buChar char="»"/>
              <a:defRPr sz="1667" b="0" i="0" u="none" strike="noStrike" kern="1200" cap="none">
                <a:solidFill>
                  <a:schemeClr val="dk2"/>
                </a:solidFill>
                <a:latin typeface="Arial"/>
                <a:ea typeface="Arial"/>
                <a:cs typeface="Arial"/>
                <a:sym typeface="Arial"/>
              </a:defRPr>
            </a:lvl7pPr>
            <a:lvl8pPr marL="2907626" marR="0" lvl="7" indent="-92488" algn="l" defTabSz="914400" rtl="0" eaLnBrk="1" latinLnBrk="0" hangingPunct="1">
              <a:lnSpc>
                <a:spcPct val="90000"/>
              </a:lnSpc>
              <a:spcBef>
                <a:spcPts val="333"/>
              </a:spcBef>
              <a:spcAft>
                <a:spcPts val="0"/>
              </a:spcAft>
              <a:buClr>
                <a:schemeClr val="dk2"/>
              </a:buClr>
              <a:buSzPct val="100000"/>
              <a:buFont typeface="Arial"/>
              <a:buChar char="»"/>
              <a:defRPr sz="1667" b="0" i="0" u="none" strike="noStrike" kern="1200" cap="none">
                <a:solidFill>
                  <a:schemeClr val="dk2"/>
                </a:solidFill>
                <a:latin typeface="Arial"/>
                <a:ea typeface="Arial"/>
                <a:cs typeface="Arial"/>
                <a:sym typeface="Arial"/>
              </a:defRPr>
            </a:lvl8pPr>
            <a:lvl9pPr marL="3288606" marR="0" lvl="8" indent="-92470" algn="l" defTabSz="914400" rtl="0" eaLnBrk="1" latinLnBrk="0" hangingPunct="1">
              <a:lnSpc>
                <a:spcPct val="90000"/>
              </a:lnSpc>
              <a:spcBef>
                <a:spcPts val="333"/>
              </a:spcBef>
              <a:spcAft>
                <a:spcPts val="0"/>
              </a:spcAft>
              <a:buClr>
                <a:schemeClr val="dk2"/>
              </a:buClr>
              <a:buSzPct val="100000"/>
              <a:buFont typeface="Arial"/>
              <a:buChar char="»"/>
              <a:defRPr sz="1667" b="0" i="0" u="none" strike="noStrike" kern="1200" cap="none">
                <a:solidFill>
                  <a:schemeClr val="dk2"/>
                </a:solidFill>
                <a:latin typeface="Arial"/>
                <a:ea typeface="Arial"/>
                <a:cs typeface="Arial"/>
                <a:sym typeface="Arial"/>
              </a:defRPr>
            </a:lvl9pPr>
          </a:lstStyle>
          <a:p>
            <a:r>
              <a:rPr lang="ru-RU"/>
              <a:t>Множество научных теорий</a:t>
            </a:r>
            <a:endParaRPr lang="en-US"/>
          </a:p>
          <a:p>
            <a:pPr lvl="1"/>
            <a:r>
              <a:rPr lang="ru-RU"/>
              <a:t>лучше инициализировать рекуррентную матрицу и использовать импульс во время обучения</a:t>
            </a:r>
            <a:endParaRPr lang="en-US"/>
          </a:p>
          <a:p>
            <a:r>
              <a:rPr lang="en-US"/>
              <a:t>Sutskever et.al.,: On The Importance of Initialization and Momentum in Deep Learning</a:t>
            </a:r>
          </a:p>
          <a:p>
            <a:pPr lvl="1"/>
            <a:r>
              <a:rPr lang="ru-RU"/>
              <a:t>изменять архитектуру</a:t>
            </a:r>
            <a:endParaRPr lang="en-US" dirty="0"/>
          </a:p>
        </p:txBody>
      </p:sp>
    </p:spTree>
    <p:extLst>
      <p:ext uri="{BB962C8B-B14F-4D97-AF65-F5344CB8AC3E}">
        <p14:creationId xmlns:p14="http://schemas.microsoft.com/office/powerpoint/2010/main" val="797942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ru-RU" dirty="0"/>
              <a:t>Взрывающиеся градиенты</a:t>
            </a:r>
            <a:endParaRPr lang="en-US" dirty="0"/>
          </a:p>
        </p:txBody>
      </p:sp>
      <p:sp>
        <p:nvSpPr>
          <p:cNvPr id="7" name="Text Placeholder 6"/>
          <p:cNvSpPr>
            <a:spLocks noGrp="1"/>
          </p:cNvSpPr>
          <p:nvPr>
            <p:ph type="body" idx="1"/>
          </p:nvPr>
        </p:nvSpPr>
        <p:spPr/>
        <p:txBody>
          <a:bodyPr/>
          <a:lstStyle/>
          <a:p>
            <a:r>
              <a:rPr lang="ru-RU" dirty="0"/>
              <a:t>Иногда градиенты начинают экспоненциально возрастать во время обратного распространения через рекуррентные веса</a:t>
            </a:r>
          </a:p>
          <a:p>
            <a:pPr marL="0" indent="0">
              <a:buNone/>
            </a:pPr>
            <a:endParaRPr lang="en-US" dirty="0"/>
          </a:p>
          <a:p>
            <a:r>
              <a:rPr lang="ru-RU" dirty="0"/>
              <a:t>Бывает редко, но эффект может быть катастрофическим: огромные градиенты приведут к большому изменению весов и, таким образом, разрушат то, что было изучено до сих пор</a:t>
            </a:r>
          </a:p>
          <a:p>
            <a:endParaRPr lang="ru-RU" dirty="0"/>
          </a:p>
          <a:p>
            <a:r>
              <a:rPr lang="ru-RU" dirty="0"/>
              <a:t>Одна из основных причин, по которым </a:t>
            </a:r>
            <a:r>
              <a:rPr lang="en-US" dirty="0"/>
              <a:t>RNN </a:t>
            </a:r>
            <a:r>
              <a:rPr lang="ru-RU" dirty="0"/>
              <a:t>должны были быть нестабильными</a:t>
            </a:r>
            <a:endParaRPr lang="en-US" dirty="0"/>
          </a:p>
          <a:p>
            <a:pPr marL="0" indent="0">
              <a:buNone/>
            </a:pPr>
            <a:endParaRPr lang="en-US" dirty="0"/>
          </a:p>
          <a:p>
            <a:r>
              <a:rPr lang="ru-RU" dirty="0"/>
              <a:t>Простое решение </a:t>
            </a:r>
            <a:r>
              <a:rPr lang="en-US" dirty="0"/>
              <a:t>(</a:t>
            </a:r>
            <a:r>
              <a:rPr lang="ru-RU" dirty="0"/>
              <a:t>впервые опубликован в </a:t>
            </a:r>
            <a:r>
              <a:rPr lang="en-US" dirty="0"/>
              <a:t>RNNLM toolkit </a:t>
            </a:r>
            <a:r>
              <a:rPr lang="ru-RU" dirty="0"/>
              <a:t>в </a:t>
            </a:r>
            <a:r>
              <a:rPr lang="en-US" dirty="0"/>
              <a:t>2010): </a:t>
            </a:r>
            <a:r>
              <a:rPr lang="ru-RU" dirty="0"/>
              <a:t>обрезать или нормализовать значения градиентов, чтобы избежать огромных изменений весов</a:t>
            </a:r>
            <a:endParaRPr lang="en-US" dirty="0"/>
          </a:p>
        </p:txBody>
      </p:sp>
    </p:spTree>
    <p:extLst>
      <p:ext uri="{BB962C8B-B14F-4D97-AF65-F5344CB8AC3E}">
        <p14:creationId xmlns:p14="http://schemas.microsoft.com/office/powerpoint/2010/main" val="537964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normAutofit fontScale="90000"/>
          </a:bodyPr>
          <a:lstStyle/>
          <a:p>
            <a:r>
              <a:rPr lang="ru-RU" dirty="0"/>
              <a:t>Обучение</a:t>
            </a:r>
            <a:r>
              <a:rPr lang="en-US" dirty="0"/>
              <a:t>: </a:t>
            </a:r>
            <a:r>
              <a:rPr lang="ru-RU" dirty="0"/>
              <a:t>Взрывающиеся градиенты</a:t>
            </a:r>
          </a:p>
        </p:txBody>
      </p:sp>
      <p:sp>
        <p:nvSpPr>
          <p:cNvPr id="11" name="Text Placeholder 22"/>
          <p:cNvSpPr>
            <a:spLocks noGrp="1"/>
          </p:cNvSpPr>
          <p:nvPr>
            <p:ph type="body" idx="1"/>
          </p:nvPr>
        </p:nvSpPr>
        <p:spPr>
          <a:xfrm>
            <a:off x="5635414" y="1457300"/>
            <a:ext cx="3047250" cy="5014621"/>
          </a:xfrm>
        </p:spPr>
        <p:txBody>
          <a:bodyPr anchor="ctr"/>
          <a:lstStyle/>
          <a:p>
            <a:r>
              <a:rPr lang="ru-RU" dirty="0"/>
              <a:t>Обрезка градиента во время обратного распространения по времени</a:t>
            </a:r>
            <a:endParaRPr lang="en-US" dirty="0"/>
          </a:p>
        </p:txBody>
      </p:sp>
      <p:sp>
        <p:nvSpPr>
          <p:cNvPr id="5" name="object 2"/>
          <p:cNvSpPr/>
          <p:nvPr/>
        </p:nvSpPr>
        <p:spPr>
          <a:xfrm>
            <a:off x="8743331" y="1457300"/>
            <a:ext cx="3072749" cy="4908351"/>
          </a:xfrm>
          <a:prstGeom prst="rect">
            <a:avLst/>
          </a:prstGeom>
          <a:blipFill>
            <a:blip r:embed="rId2" cstate="print"/>
            <a:stretch>
              <a:fillRect/>
            </a:stretch>
          </a:blipFill>
        </p:spPr>
        <p:txBody>
          <a:bodyPr wrap="square" lIns="0" tIns="0" rIns="0" bIns="0" rtlCol="0"/>
          <a:lstStyle/>
          <a:p>
            <a:endParaRPr sz="2000"/>
          </a:p>
        </p:txBody>
      </p:sp>
      <p:cxnSp>
        <p:nvCxnSpPr>
          <p:cNvPr id="6" name="Straight Connector 25"/>
          <p:cNvCxnSpPr/>
          <p:nvPr/>
        </p:nvCxnSpPr>
        <p:spPr>
          <a:xfrm>
            <a:off x="8417039" y="4048862"/>
            <a:ext cx="677333" cy="762000"/>
          </a:xfrm>
          <a:prstGeom prst="line">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28"/>
          <p:cNvCxnSpPr/>
          <p:nvPr/>
        </p:nvCxnSpPr>
        <p:spPr>
          <a:xfrm flipV="1">
            <a:off x="8417039" y="3794862"/>
            <a:ext cx="1270000" cy="254000"/>
          </a:xfrm>
          <a:prstGeom prst="line">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31"/>
          <p:cNvCxnSpPr/>
          <p:nvPr/>
        </p:nvCxnSpPr>
        <p:spPr>
          <a:xfrm flipV="1">
            <a:off x="8417040" y="2680291"/>
            <a:ext cx="1991483" cy="1368571"/>
          </a:xfrm>
          <a:prstGeom prst="line">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 name="object 2">
            <a:extLst>
              <a:ext uri="{FF2B5EF4-FFF2-40B4-BE49-F238E27FC236}">
                <a16:creationId xmlns:a16="http://schemas.microsoft.com/office/drawing/2014/main" id="{F4020515-CD93-D823-395F-9D8E8F01B0FC}"/>
              </a:ext>
            </a:extLst>
          </p:cNvPr>
          <p:cNvSpPr/>
          <p:nvPr/>
        </p:nvSpPr>
        <p:spPr>
          <a:xfrm>
            <a:off x="1377331" y="1457299"/>
            <a:ext cx="3072749" cy="4908351"/>
          </a:xfrm>
          <a:prstGeom prst="rect">
            <a:avLst/>
          </a:prstGeom>
          <a:blipFill>
            <a:blip r:embed="rId2" cstate="print"/>
            <a:stretch>
              <a:fillRect/>
            </a:stretch>
          </a:blipFill>
        </p:spPr>
        <p:txBody>
          <a:bodyPr wrap="square" lIns="0" tIns="0" rIns="0" bIns="0" rtlCol="0"/>
          <a:lstStyle/>
          <a:p>
            <a:endParaRPr sz="2000"/>
          </a:p>
        </p:txBody>
      </p:sp>
    </p:spTree>
    <p:extLst>
      <p:ext uri="{BB962C8B-B14F-4D97-AF65-F5344CB8AC3E}">
        <p14:creationId xmlns:p14="http://schemas.microsoft.com/office/powerpoint/2010/main" val="1339892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152AEA-E5DB-5443-8A72-480A940EE670}"/>
              </a:ext>
            </a:extLst>
          </p:cNvPr>
          <p:cNvSpPr>
            <a:spLocks noGrp="1"/>
          </p:cNvSpPr>
          <p:nvPr>
            <p:ph type="title"/>
          </p:nvPr>
        </p:nvSpPr>
        <p:spPr/>
        <p:txBody>
          <a:bodyPr/>
          <a:lstStyle/>
          <a:p>
            <a:r>
              <a:rPr lang="ru-RU" dirty="0"/>
              <a:t>Произведение Адамара</a:t>
            </a:r>
          </a:p>
        </p:txBody>
      </p:sp>
      <p:sp>
        <p:nvSpPr>
          <p:cNvPr id="3" name="Объект 2">
            <a:extLst>
              <a:ext uri="{FF2B5EF4-FFF2-40B4-BE49-F238E27FC236}">
                <a16:creationId xmlns:a16="http://schemas.microsoft.com/office/drawing/2014/main" id="{496A08C5-89AD-4E4A-A5CC-A971A11F02D0}"/>
              </a:ext>
            </a:extLst>
          </p:cNvPr>
          <p:cNvSpPr>
            <a:spLocks noGrp="1"/>
          </p:cNvSpPr>
          <p:nvPr>
            <p:ph idx="1"/>
          </p:nvPr>
        </p:nvSpPr>
        <p:spPr>
          <a:xfrm>
            <a:off x="838200" y="1434367"/>
            <a:ext cx="10515600" cy="1603375"/>
          </a:xfrm>
        </p:spPr>
        <p:txBody>
          <a:bodyPr/>
          <a:lstStyle/>
          <a:p>
            <a:r>
              <a:rPr lang="ru-RU" dirty="0"/>
              <a:t>Произведение Адамара оперирует двумя матрицами одинаковой размерности и создаёт новую матрицу идентичной размерности.</a:t>
            </a:r>
          </a:p>
        </p:txBody>
      </p:sp>
      <p:pic>
        <p:nvPicPr>
          <p:cNvPr id="4098" name="Picture 2">
            <a:extLst>
              <a:ext uri="{FF2B5EF4-FFF2-40B4-BE49-F238E27FC236}">
                <a16:creationId xmlns:a16="http://schemas.microsoft.com/office/drawing/2014/main" id="{FF5EA956-9059-6D4E-ADD5-FB8E595D3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191" y="2134993"/>
            <a:ext cx="5394779" cy="3138780"/>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a:extLst>
              <a:ext uri="{FF2B5EF4-FFF2-40B4-BE49-F238E27FC236}">
                <a16:creationId xmlns:a16="http://schemas.microsoft.com/office/drawing/2014/main" id="{1845ADB7-EF5F-6C40-B66E-4CC3E2C169F1}"/>
              </a:ext>
            </a:extLst>
          </p:cNvPr>
          <p:cNvPicPr>
            <a:picLocks noChangeAspect="1"/>
          </p:cNvPicPr>
          <p:nvPr/>
        </p:nvPicPr>
        <p:blipFill>
          <a:blip r:embed="rId3"/>
          <a:stretch>
            <a:fillRect/>
          </a:stretch>
        </p:blipFill>
        <p:spPr>
          <a:xfrm>
            <a:off x="1407526" y="2765800"/>
            <a:ext cx="3768339" cy="543884"/>
          </a:xfrm>
          <a:prstGeom prst="rect">
            <a:avLst/>
          </a:prstGeom>
        </p:spPr>
      </p:pic>
      <p:pic>
        <p:nvPicPr>
          <p:cNvPr id="10" name="Рисунок 9">
            <a:extLst>
              <a:ext uri="{FF2B5EF4-FFF2-40B4-BE49-F238E27FC236}">
                <a16:creationId xmlns:a16="http://schemas.microsoft.com/office/drawing/2014/main" id="{9ECC1F37-EFD3-9842-B5C6-161A4BA5527C}"/>
              </a:ext>
            </a:extLst>
          </p:cNvPr>
          <p:cNvPicPr>
            <a:picLocks noChangeAspect="1"/>
          </p:cNvPicPr>
          <p:nvPr/>
        </p:nvPicPr>
        <p:blipFill>
          <a:blip r:embed="rId4"/>
          <a:stretch>
            <a:fillRect/>
          </a:stretch>
        </p:blipFill>
        <p:spPr>
          <a:xfrm>
            <a:off x="1052030" y="5035237"/>
            <a:ext cx="9705116" cy="1497583"/>
          </a:xfrm>
          <a:prstGeom prst="rect">
            <a:avLst/>
          </a:prstGeom>
        </p:spPr>
      </p:pic>
    </p:spTree>
    <p:extLst>
      <p:ext uri="{BB962C8B-B14F-4D97-AF65-F5344CB8AC3E}">
        <p14:creationId xmlns:p14="http://schemas.microsoft.com/office/powerpoint/2010/main" val="2339241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4BBDE9-20E6-5D46-AE6C-75D966B3CF49}"/>
              </a:ext>
            </a:extLst>
          </p:cNvPr>
          <p:cNvSpPr>
            <a:spLocks noGrp="1"/>
          </p:cNvSpPr>
          <p:nvPr>
            <p:ph type="title"/>
          </p:nvPr>
        </p:nvSpPr>
        <p:spPr/>
        <p:txBody>
          <a:bodyPr/>
          <a:lstStyle/>
          <a:p>
            <a:r>
              <a:rPr lang="ru-RU" dirty="0"/>
              <a:t>Временной ряд</a:t>
            </a:r>
          </a:p>
        </p:txBody>
      </p:sp>
      <p:sp>
        <p:nvSpPr>
          <p:cNvPr id="3" name="Объект 2">
            <a:extLst>
              <a:ext uri="{FF2B5EF4-FFF2-40B4-BE49-F238E27FC236}">
                <a16:creationId xmlns:a16="http://schemas.microsoft.com/office/drawing/2014/main" id="{02F8C1E4-B3AF-F54B-B123-71C24D32E17A}"/>
              </a:ext>
            </a:extLst>
          </p:cNvPr>
          <p:cNvSpPr>
            <a:spLocks noGrp="1"/>
          </p:cNvSpPr>
          <p:nvPr>
            <p:ph idx="1"/>
          </p:nvPr>
        </p:nvSpPr>
        <p:spPr>
          <a:xfrm>
            <a:off x="864704" y="1825625"/>
            <a:ext cx="10515600" cy="4351338"/>
          </a:xfrm>
        </p:spPr>
        <p:txBody>
          <a:bodyPr>
            <a:normAutofit/>
          </a:bodyPr>
          <a:lstStyle/>
          <a:p>
            <a:r>
              <a:rPr lang="ru-RU" b="1" dirty="0"/>
              <a:t>Временной ряд</a:t>
            </a:r>
            <a:r>
              <a:rPr lang="ru-RU" dirty="0"/>
              <a:t> — собранный в разные моменты времени статистический материал о значении каких-либо параметров. </a:t>
            </a:r>
          </a:p>
          <a:p>
            <a:r>
              <a:rPr lang="ru-RU" dirty="0"/>
              <a:t>Временной ряд существенно отличается от простой выборки данных, так как при анализе учитывается взаимосвязь измерений со временем, а не только статистическое разнообразие и статистические характеристики выборки.</a:t>
            </a:r>
          </a:p>
          <a:p>
            <a:r>
              <a:rPr lang="ru-RU" dirty="0"/>
              <a:t>Стационарный временной ряд – ряд, у которого не меняются математическое ожидание и дисперсия со временем.</a:t>
            </a:r>
          </a:p>
        </p:txBody>
      </p:sp>
    </p:spTree>
    <p:extLst>
      <p:ext uri="{BB962C8B-B14F-4D97-AF65-F5344CB8AC3E}">
        <p14:creationId xmlns:p14="http://schemas.microsoft.com/office/powerpoint/2010/main" val="2846640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8238957" y="4936600"/>
            <a:ext cx="738900" cy="690636"/>
          </a:xfrm>
          <a:prstGeom prst="rect">
            <a:avLst/>
          </a:prstGeom>
          <a:blipFill>
            <a:blip r:embed="rId2" cstate="print"/>
            <a:stretch>
              <a:fillRect/>
            </a:stretch>
          </a:blipFill>
        </p:spPr>
        <p:txBody>
          <a:bodyPr wrap="square" lIns="0" tIns="0" rIns="0" bIns="0" rtlCol="0"/>
          <a:lstStyle/>
          <a:p>
            <a:endParaRPr sz="2000"/>
          </a:p>
        </p:txBody>
      </p:sp>
      <p:sp>
        <p:nvSpPr>
          <p:cNvPr id="5" name="object 5"/>
          <p:cNvSpPr/>
          <p:nvPr/>
        </p:nvSpPr>
        <p:spPr>
          <a:xfrm>
            <a:off x="9229398" y="3939885"/>
            <a:ext cx="738900" cy="690636"/>
          </a:xfrm>
          <a:prstGeom prst="rect">
            <a:avLst/>
          </a:prstGeom>
          <a:blipFill>
            <a:blip r:embed="rId2" cstate="print"/>
            <a:stretch>
              <a:fillRect/>
            </a:stretch>
          </a:blipFill>
        </p:spPr>
        <p:txBody>
          <a:bodyPr wrap="square" lIns="0" tIns="0" rIns="0" bIns="0" rtlCol="0"/>
          <a:lstStyle/>
          <a:p>
            <a:endParaRPr sz="2000"/>
          </a:p>
        </p:txBody>
      </p:sp>
      <p:sp>
        <p:nvSpPr>
          <p:cNvPr id="6" name="object 6"/>
          <p:cNvSpPr/>
          <p:nvPr/>
        </p:nvSpPr>
        <p:spPr>
          <a:xfrm>
            <a:off x="8345076" y="4002671"/>
            <a:ext cx="534523" cy="549370"/>
          </a:xfrm>
          <a:prstGeom prst="rect">
            <a:avLst/>
          </a:prstGeom>
          <a:blipFill>
            <a:blip r:embed="rId3" cstate="print"/>
            <a:stretch>
              <a:fillRect/>
            </a:stretch>
          </a:blipFill>
        </p:spPr>
        <p:txBody>
          <a:bodyPr wrap="square" lIns="0" tIns="0" rIns="0" bIns="0" rtlCol="0"/>
          <a:lstStyle/>
          <a:p>
            <a:endParaRPr sz="2000"/>
          </a:p>
        </p:txBody>
      </p:sp>
      <p:sp>
        <p:nvSpPr>
          <p:cNvPr id="7" name="object 7"/>
          <p:cNvSpPr/>
          <p:nvPr/>
        </p:nvSpPr>
        <p:spPr>
          <a:xfrm>
            <a:off x="8054232" y="2780299"/>
            <a:ext cx="1116211" cy="988866"/>
          </a:xfrm>
          <a:prstGeom prst="rect">
            <a:avLst/>
          </a:prstGeom>
          <a:blipFill>
            <a:blip r:embed="rId4" cstate="print"/>
            <a:stretch>
              <a:fillRect/>
            </a:stretch>
          </a:blipFill>
        </p:spPr>
        <p:txBody>
          <a:bodyPr wrap="square" lIns="0" tIns="0" rIns="0" bIns="0" rtlCol="0"/>
          <a:lstStyle/>
          <a:p>
            <a:endParaRPr sz="2000"/>
          </a:p>
        </p:txBody>
      </p:sp>
      <p:sp>
        <p:nvSpPr>
          <p:cNvPr id="8" name="object 8"/>
          <p:cNvSpPr/>
          <p:nvPr/>
        </p:nvSpPr>
        <p:spPr>
          <a:xfrm>
            <a:off x="8345076" y="1883672"/>
            <a:ext cx="534523" cy="549370"/>
          </a:xfrm>
          <a:prstGeom prst="rect">
            <a:avLst/>
          </a:prstGeom>
          <a:blipFill>
            <a:blip r:embed="rId3" cstate="print"/>
            <a:stretch>
              <a:fillRect/>
            </a:stretch>
          </a:blipFill>
        </p:spPr>
        <p:txBody>
          <a:bodyPr wrap="square" lIns="0" tIns="0" rIns="0" bIns="0" rtlCol="0"/>
          <a:lstStyle/>
          <a:p>
            <a:endParaRPr sz="2000"/>
          </a:p>
        </p:txBody>
      </p:sp>
      <p:sp>
        <p:nvSpPr>
          <p:cNvPr id="9" name="object 9"/>
          <p:cNvSpPr/>
          <p:nvPr/>
        </p:nvSpPr>
        <p:spPr>
          <a:xfrm>
            <a:off x="9229398" y="1820888"/>
            <a:ext cx="738900" cy="690636"/>
          </a:xfrm>
          <a:prstGeom prst="rect">
            <a:avLst/>
          </a:prstGeom>
          <a:blipFill>
            <a:blip r:embed="rId2" cstate="print"/>
            <a:stretch>
              <a:fillRect/>
            </a:stretch>
          </a:blipFill>
        </p:spPr>
        <p:txBody>
          <a:bodyPr wrap="square" lIns="0" tIns="0" rIns="0" bIns="0" rtlCol="0"/>
          <a:lstStyle/>
          <a:p>
            <a:endParaRPr sz="2000"/>
          </a:p>
        </p:txBody>
      </p:sp>
      <p:sp>
        <p:nvSpPr>
          <p:cNvPr id="10" name="object 10"/>
          <p:cNvSpPr/>
          <p:nvPr/>
        </p:nvSpPr>
        <p:spPr>
          <a:xfrm>
            <a:off x="7234823" y="3002033"/>
            <a:ext cx="534523" cy="549370"/>
          </a:xfrm>
          <a:prstGeom prst="rect">
            <a:avLst/>
          </a:prstGeom>
          <a:blipFill>
            <a:blip r:embed="rId3" cstate="print"/>
            <a:stretch>
              <a:fillRect/>
            </a:stretch>
          </a:blipFill>
        </p:spPr>
        <p:txBody>
          <a:bodyPr wrap="square" lIns="0" tIns="0" rIns="0" bIns="0" rtlCol="0"/>
          <a:lstStyle/>
          <a:p>
            <a:endParaRPr sz="2000"/>
          </a:p>
        </p:txBody>
      </p:sp>
      <p:sp>
        <p:nvSpPr>
          <p:cNvPr id="11" name="object 11"/>
          <p:cNvSpPr/>
          <p:nvPr/>
        </p:nvSpPr>
        <p:spPr>
          <a:xfrm>
            <a:off x="6246290" y="2929729"/>
            <a:ext cx="738900" cy="690636"/>
          </a:xfrm>
          <a:prstGeom prst="rect">
            <a:avLst/>
          </a:prstGeom>
          <a:blipFill>
            <a:blip r:embed="rId2" cstate="print"/>
            <a:stretch>
              <a:fillRect/>
            </a:stretch>
          </a:blipFill>
        </p:spPr>
        <p:txBody>
          <a:bodyPr wrap="square" lIns="0" tIns="0" rIns="0" bIns="0" rtlCol="0"/>
          <a:lstStyle/>
          <a:p>
            <a:endParaRPr sz="2000"/>
          </a:p>
        </p:txBody>
      </p:sp>
      <p:sp>
        <p:nvSpPr>
          <p:cNvPr id="12" name="object 12"/>
          <p:cNvSpPr/>
          <p:nvPr/>
        </p:nvSpPr>
        <p:spPr>
          <a:xfrm>
            <a:off x="7484617" y="2766715"/>
            <a:ext cx="1015306" cy="888950"/>
          </a:xfrm>
          <a:custGeom>
            <a:avLst/>
            <a:gdLst/>
            <a:ahLst/>
            <a:cxnLst/>
            <a:rect l="l" t="t" r="r" b="b"/>
            <a:pathLst>
              <a:path w="1443989" h="1264285">
                <a:moveTo>
                  <a:pt x="1232354" y="185062"/>
                </a:moveTo>
                <a:lnTo>
                  <a:pt x="1267538" y="218091"/>
                </a:lnTo>
                <a:lnTo>
                  <a:pt x="1299525" y="252707"/>
                </a:lnTo>
                <a:lnTo>
                  <a:pt x="1328312" y="288760"/>
                </a:lnTo>
                <a:lnTo>
                  <a:pt x="1353901" y="326098"/>
                </a:lnTo>
                <a:lnTo>
                  <a:pt x="1376291" y="364571"/>
                </a:lnTo>
                <a:lnTo>
                  <a:pt x="1395483" y="404026"/>
                </a:lnTo>
                <a:lnTo>
                  <a:pt x="1411476" y="444313"/>
                </a:lnTo>
                <a:lnTo>
                  <a:pt x="1424271" y="485280"/>
                </a:lnTo>
                <a:lnTo>
                  <a:pt x="1433866" y="526776"/>
                </a:lnTo>
                <a:lnTo>
                  <a:pt x="1440264" y="568651"/>
                </a:lnTo>
                <a:lnTo>
                  <a:pt x="1443462" y="610752"/>
                </a:lnTo>
                <a:lnTo>
                  <a:pt x="1443462" y="652929"/>
                </a:lnTo>
                <a:lnTo>
                  <a:pt x="1440264" y="695030"/>
                </a:lnTo>
                <a:lnTo>
                  <a:pt x="1433866" y="736905"/>
                </a:lnTo>
                <a:lnTo>
                  <a:pt x="1424271" y="778401"/>
                </a:lnTo>
                <a:lnTo>
                  <a:pt x="1411476" y="819368"/>
                </a:lnTo>
                <a:lnTo>
                  <a:pt x="1395483" y="859655"/>
                </a:lnTo>
                <a:lnTo>
                  <a:pt x="1376291" y="899110"/>
                </a:lnTo>
                <a:lnTo>
                  <a:pt x="1353901" y="937583"/>
                </a:lnTo>
                <a:lnTo>
                  <a:pt x="1328312" y="974921"/>
                </a:lnTo>
                <a:lnTo>
                  <a:pt x="1299525" y="1010974"/>
                </a:lnTo>
                <a:lnTo>
                  <a:pt x="1267538" y="1045591"/>
                </a:lnTo>
                <a:lnTo>
                  <a:pt x="1232354" y="1078620"/>
                </a:lnTo>
                <a:lnTo>
                  <a:pt x="1196215" y="1108178"/>
                </a:lnTo>
                <a:lnTo>
                  <a:pt x="1158404" y="1135166"/>
                </a:lnTo>
                <a:lnTo>
                  <a:pt x="1119071" y="1159584"/>
                </a:lnTo>
                <a:lnTo>
                  <a:pt x="1078370" y="1181432"/>
                </a:lnTo>
                <a:lnTo>
                  <a:pt x="1036452" y="1200709"/>
                </a:lnTo>
                <a:lnTo>
                  <a:pt x="993469" y="1217416"/>
                </a:lnTo>
                <a:lnTo>
                  <a:pt x="949573" y="1231553"/>
                </a:lnTo>
                <a:lnTo>
                  <a:pt x="904918" y="1243119"/>
                </a:lnTo>
                <a:lnTo>
                  <a:pt x="859653" y="1252115"/>
                </a:lnTo>
                <a:lnTo>
                  <a:pt x="813933" y="1258541"/>
                </a:lnTo>
                <a:lnTo>
                  <a:pt x="767908" y="1262397"/>
                </a:lnTo>
                <a:lnTo>
                  <a:pt x="721731" y="1263682"/>
                </a:lnTo>
                <a:lnTo>
                  <a:pt x="675554" y="1262397"/>
                </a:lnTo>
                <a:lnTo>
                  <a:pt x="629529" y="1258541"/>
                </a:lnTo>
                <a:lnTo>
                  <a:pt x="583809" y="1252115"/>
                </a:lnTo>
                <a:lnTo>
                  <a:pt x="538544" y="1243119"/>
                </a:lnTo>
                <a:lnTo>
                  <a:pt x="493888" y="1231553"/>
                </a:lnTo>
                <a:lnTo>
                  <a:pt x="449993" y="1217416"/>
                </a:lnTo>
                <a:lnTo>
                  <a:pt x="407010" y="1200709"/>
                </a:lnTo>
                <a:lnTo>
                  <a:pt x="365092" y="1181432"/>
                </a:lnTo>
                <a:lnTo>
                  <a:pt x="324391" y="1159584"/>
                </a:lnTo>
                <a:lnTo>
                  <a:pt x="285058" y="1135166"/>
                </a:lnTo>
                <a:lnTo>
                  <a:pt x="247247" y="1108178"/>
                </a:lnTo>
                <a:lnTo>
                  <a:pt x="211108" y="1078620"/>
                </a:lnTo>
                <a:lnTo>
                  <a:pt x="175923" y="1045591"/>
                </a:lnTo>
                <a:lnTo>
                  <a:pt x="143937" y="1010974"/>
                </a:lnTo>
                <a:lnTo>
                  <a:pt x="115150" y="974921"/>
                </a:lnTo>
                <a:lnTo>
                  <a:pt x="89561" y="937583"/>
                </a:lnTo>
                <a:lnTo>
                  <a:pt x="67170" y="899110"/>
                </a:lnTo>
                <a:lnTo>
                  <a:pt x="47979" y="859655"/>
                </a:lnTo>
                <a:lnTo>
                  <a:pt x="31986" y="819368"/>
                </a:lnTo>
                <a:lnTo>
                  <a:pt x="19191" y="778401"/>
                </a:lnTo>
                <a:lnTo>
                  <a:pt x="9595" y="736905"/>
                </a:lnTo>
                <a:lnTo>
                  <a:pt x="3198" y="695030"/>
                </a:lnTo>
                <a:lnTo>
                  <a:pt x="0" y="652929"/>
                </a:lnTo>
                <a:lnTo>
                  <a:pt x="0" y="610752"/>
                </a:lnTo>
                <a:lnTo>
                  <a:pt x="3198" y="568651"/>
                </a:lnTo>
                <a:lnTo>
                  <a:pt x="9595" y="526776"/>
                </a:lnTo>
                <a:lnTo>
                  <a:pt x="19191" y="485280"/>
                </a:lnTo>
                <a:lnTo>
                  <a:pt x="31986" y="444313"/>
                </a:lnTo>
                <a:lnTo>
                  <a:pt x="47979" y="404026"/>
                </a:lnTo>
                <a:lnTo>
                  <a:pt x="67170" y="364571"/>
                </a:lnTo>
                <a:lnTo>
                  <a:pt x="89561" y="326098"/>
                </a:lnTo>
                <a:lnTo>
                  <a:pt x="115150" y="288760"/>
                </a:lnTo>
                <a:lnTo>
                  <a:pt x="143937" y="252707"/>
                </a:lnTo>
                <a:lnTo>
                  <a:pt x="175923" y="218091"/>
                </a:lnTo>
                <a:lnTo>
                  <a:pt x="211108" y="185062"/>
                </a:lnTo>
                <a:lnTo>
                  <a:pt x="247247" y="155503"/>
                </a:lnTo>
                <a:lnTo>
                  <a:pt x="285058" y="128515"/>
                </a:lnTo>
                <a:lnTo>
                  <a:pt x="324391" y="104097"/>
                </a:lnTo>
                <a:lnTo>
                  <a:pt x="365092" y="82249"/>
                </a:lnTo>
                <a:lnTo>
                  <a:pt x="407010" y="62972"/>
                </a:lnTo>
                <a:lnTo>
                  <a:pt x="449993" y="46265"/>
                </a:lnTo>
                <a:lnTo>
                  <a:pt x="493888" y="32128"/>
                </a:lnTo>
                <a:lnTo>
                  <a:pt x="538544" y="20562"/>
                </a:lnTo>
                <a:lnTo>
                  <a:pt x="583809" y="11566"/>
                </a:lnTo>
                <a:lnTo>
                  <a:pt x="629529" y="5140"/>
                </a:lnTo>
                <a:lnTo>
                  <a:pt x="675554" y="1285"/>
                </a:lnTo>
                <a:lnTo>
                  <a:pt x="721731" y="0"/>
                </a:lnTo>
                <a:lnTo>
                  <a:pt x="767908" y="1285"/>
                </a:lnTo>
                <a:lnTo>
                  <a:pt x="813933" y="5140"/>
                </a:lnTo>
                <a:lnTo>
                  <a:pt x="859653" y="11566"/>
                </a:lnTo>
                <a:lnTo>
                  <a:pt x="904918" y="20562"/>
                </a:lnTo>
                <a:lnTo>
                  <a:pt x="949573" y="32128"/>
                </a:lnTo>
                <a:lnTo>
                  <a:pt x="993469" y="46265"/>
                </a:lnTo>
                <a:lnTo>
                  <a:pt x="1036452" y="62972"/>
                </a:lnTo>
                <a:lnTo>
                  <a:pt x="1078370" y="82249"/>
                </a:lnTo>
                <a:lnTo>
                  <a:pt x="1119071" y="104097"/>
                </a:lnTo>
                <a:lnTo>
                  <a:pt x="1158404" y="128515"/>
                </a:lnTo>
                <a:lnTo>
                  <a:pt x="1196215" y="155503"/>
                </a:lnTo>
                <a:lnTo>
                  <a:pt x="1232354" y="185062"/>
                </a:lnTo>
              </a:path>
            </a:pathLst>
          </a:custGeom>
          <a:ln w="22339">
            <a:solidFill>
              <a:srgbClr val="000000"/>
            </a:solidFill>
          </a:ln>
        </p:spPr>
        <p:txBody>
          <a:bodyPr wrap="square" lIns="0" tIns="0" rIns="0" bIns="0" rtlCol="0"/>
          <a:lstStyle/>
          <a:p>
            <a:endParaRPr sz="2000"/>
          </a:p>
        </p:txBody>
      </p:sp>
      <p:sp>
        <p:nvSpPr>
          <p:cNvPr id="13" name="object 13"/>
          <p:cNvSpPr/>
          <p:nvPr/>
        </p:nvSpPr>
        <p:spPr>
          <a:xfrm>
            <a:off x="8616267" y="5555034"/>
            <a:ext cx="0" cy="315664"/>
          </a:xfrm>
          <a:custGeom>
            <a:avLst/>
            <a:gdLst/>
            <a:ahLst/>
            <a:cxnLst/>
            <a:rect l="l" t="t" r="r" b="b"/>
            <a:pathLst>
              <a:path h="448945">
                <a:moveTo>
                  <a:pt x="0" y="448704"/>
                </a:moveTo>
                <a:lnTo>
                  <a:pt x="0" y="0"/>
                </a:lnTo>
              </a:path>
            </a:pathLst>
          </a:custGeom>
          <a:ln w="22359">
            <a:solidFill>
              <a:srgbClr val="000000"/>
            </a:solidFill>
          </a:ln>
        </p:spPr>
        <p:txBody>
          <a:bodyPr wrap="square" lIns="0" tIns="0" rIns="0" bIns="0" rtlCol="0"/>
          <a:lstStyle/>
          <a:p>
            <a:endParaRPr sz="2000"/>
          </a:p>
        </p:txBody>
      </p:sp>
      <p:sp>
        <p:nvSpPr>
          <p:cNvPr id="14" name="object 14"/>
          <p:cNvSpPr/>
          <p:nvPr/>
        </p:nvSpPr>
        <p:spPr>
          <a:xfrm>
            <a:off x="8569105" y="5429462"/>
            <a:ext cx="94654" cy="125909"/>
          </a:xfrm>
          <a:custGeom>
            <a:avLst/>
            <a:gdLst/>
            <a:ahLst/>
            <a:cxnLst/>
            <a:rect l="l" t="t" r="r" b="b"/>
            <a:pathLst>
              <a:path w="134620" h="179070">
                <a:moveTo>
                  <a:pt x="67077" y="0"/>
                </a:moveTo>
                <a:lnTo>
                  <a:pt x="0" y="178588"/>
                </a:lnTo>
                <a:lnTo>
                  <a:pt x="134155" y="178588"/>
                </a:lnTo>
                <a:lnTo>
                  <a:pt x="67077" y="0"/>
                </a:lnTo>
                <a:close/>
              </a:path>
            </a:pathLst>
          </a:custGeom>
          <a:solidFill>
            <a:srgbClr val="000000"/>
          </a:solidFill>
        </p:spPr>
        <p:txBody>
          <a:bodyPr wrap="square" lIns="0" tIns="0" rIns="0" bIns="0" rtlCol="0"/>
          <a:lstStyle/>
          <a:p>
            <a:endParaRPr sz="2000"/>
          </a:p>
        </p:txBody>
      </p:sp>
      <p:sp>
        <p:nvSpPr>
          <p:cNvPr id="15" name="object 15"/>
          <p:cNvSpPr/>
          <p:nvPr/>
        </p:nvSpPr>
        <p:spPr>
          <a:xfrm>
            <a:off x="8569104" y="5429462"/>
            <a:ext cx="94654" cy="125909"/>
          </a:xfrm>
          <a:custGeom>
            <a:avLst/>
            <a:gdLst/>
            <a:ahLst/>
            <a:cxnLst/>
            <a:rect l="l" t="t" r="r" b="b"/>
            <a:pathLst>
              <a:path w="134620" h="179070">
                <a:moveTo>
                  <a:pt x="67077" y="0"/>
                </a:moveTo>
                <a:lnTo>
                  <a:pt x="0" y="178588"/>
                </a:lnTo>
                <a:lnTo>
                  <a:pt x="134154" y="178588"/>
                </a:lnTo>
                <a:lnTo>
                  <a:pt x="67077" y="0"/>
                </a:lnTo>
                <a:close/>
              </a:path>
            </a:pathLst>
          </a:custGeom>
          <a:ln w="22346">
            <a:solidFill>
              <a:srgbClr val="000000"/>
            </a:solidFill>
          </a:ln>
        </p:spPr>
        <p:txBody>
          <a:bodyPr wrap="square" lIns="0" tIns="0" rIns="0" bIns="0" rtlCol="0"/>
          <a:lstStyle/>
          <a:p>
            <a:endParaRPr sz="2000"/>
          </a:p>
        </p:txBody>
      </p:sp>
      <p:sp>
        <p:nvSpPr>
          <p:cNvPr id="16" name="object 16"/>
          <p:cNvSpPr/>
          <p:nvPr/>
        </p:nvSpPr>
        <p:spPr>
          <a:xfrm>
            <a:off x="8404770" y="5038626"/>
            <a:ext cx="407640" cy="361206"/>
          </a:xfrm>
          <a:custGeom>
            <a:avLst/>
            <a:gdLst/>
            <a:ahLst/>
            <a:cxnLst/>
            <a:rect l="l" t="t" r="r" b="b"/>
            <a:pathLst>
              <a:path w="579754" h="513715">
                <a:moveTo>
                  <a:pt x="289618" y="0"/>
                </a:moveTo>
                <a:lnTo>
                  <a:pt x="245126" y="3007"/>
                </a:lnTo>
                <a:lnTo>
                  <a:pt x="201480" y="12030"/>
                </a:lnTo>
                <a:lnTo>
                  <a:pt x="159527" y="27069"/>
                </a:lnTo>
                <a:lnTo>
                  <a:pt x="120112" y="48123"/>
                </a:lnTo>
                <a:lnTo>
                  <a:pt x="84084" y="75192"/>
                </a:lnTo>
                <a:lnTo>
                  <a:pt x="50450" y="110747"/>
                </a:lnTo>
                <a:lnTo>
                  <a:pt x="25225" y="149890"/>
                </a:lnTo>
                <a:lnTo>
                  <a:pt x="8408" y="191597"/>
                </a:lnTo>
                <a:lnTo>
                  <a:pt x="0" y="234842"/>
                </a:lnTo>
                <a:lnTo>
                  <a:pt x="0" y="278600"/>
                </a:lnTo>
                <a:lnTo>
                  <a:pt x="8408" y="321845"/>
                </a:lnTo>
                <a:lnTo>
                  <a:pt x="25225" y="363552"/>
                </a:lnTo>
                <a:lnTo>
                  <a:pt x="50450" y="402696"/>
                </a:lnTo>
                <a:lnTo>
                  <a:pt x="84084" y="438250"/>
                </a:lnTo>
                <a:lnTo>
                  <a:pt x="120112" y="465320"/>
                </a:lnTo>
                <a:lnTo>
                  <a:pt x="159527" y="486374"/>
                </a:lnTo>
                <a:lnTo>
                  <a:pt x="201480" y="501412"/>
                </a:lnTo>
                <a:lnTo>
                  <a:pt x="245126" y="510435"/>
                </a:lnTo>
                <a:lnTo>
                  <a:pt x="289618" y="513443"/>
                </a:lnTo>
                <a:lnTo>
                  <a:pt x="334110" y="510435"/>
                </a:lnTo>
                <a:lnTo>
                  <a:pt x="377756" y="501412"/>
                </a:lnTo>
                <a:lnTo>
                  <a:pt x="419710" y="486374"/>
                </a:lnTo>
                <a:lnTo>
                  <a:pt x="459124" y="465320"/>
                </a:lnTo>
                <a:lnTo>
                  <a:pt x="495152" y="438250"/>
                </a:lnTo>
                <a:lnTo>
                  <a:pt x="528786" y="402696"/>
                </a:lnTo>
                <a:lnTo>
                  <a:pt x="554011" y="363552"/>
                </a:lnTo>
                <a:lnTo>
                  <a:pt x="570827" y="321845"/>
                </a:lnTo>
                <a:lnTo>
                  <a:pt x="579236" y="278600"/>
                </a:lnTo>
                <a:lnTo>
                  <a:pt x="579236" y="234842"/>
                </a:lnTo>
                <a:lnTo>
                  <a:pt x="570827" y="191597"/>
                </a:lnTo>
                <a:lnTo>
                  <a:pt x="554011" y="149890"/>
                </a:lnTo>
                <a:lnTo>
                  <a:pt x="528786" y="110747"/>
                </a:lnTo>
                <a:lnTo>
                  <a:pt x="495152" y="75192"/>
                </a:lnTo>
                <a:lnTo>
                  <a:pt x="459124" y="48123"/>
                </a:lnTo>
                <a:lnTo>
                  <a:pt x="419710" y="27069"/>
                </a:lnTo>
                <a:lnTo>
                  <a:pt x="377756" y="12030"/>
                </a:lnTo>
                <a:lnTo>
                  <a:pt x="334110" y="3007"/>
                </a:lnTo>
                <a:lnTo>
                  <a:pt x="289618" y="0"/>
                </a:lnTo>
                <a:close/>
              </a:path>
            </a:pathLst>
          </a:custGeom>
          <a:solidFill>
            <a:srgbClr val="FFFFFF"/>
          </a:solidFill>
        </p:spPr>
        <p:txBody>
          <a:bodyPr wrap="square" lIns="0" tIns="0" rIns="0" bIns="0" rtlCol="0"/>
          <a:lstStyle/>
          <a:p>
            <a:endParaRPr sz="2000"/>
          </a:p>
        </p:txBody>
      </p:sp>
      <p:sp>
        <p:nvSpPr>
          <p:cNvPr id="17" name="object 17"/>
          <p:cNvSpPr/>
          <p:nvPr/>
        </p:nvSpPr>
        <p:spPr>
          <a:xfrm>
            <a:off x="8404769" y="5038625"/>
            <a:ext cx="407640" cy="361206"/>
          </a:xfrm>
          <a:custGeom>
            <a:avLst/>
            <a:gdLst/>
            <a:ahLst/>
            <a:cxnLst/>
            <a:rect l="l" t="t" r="r" b="b"/>
            <a:pathLst>
              <a:path w="579754" h="513715">
                <a:moveTo>
                  <a:pt x="495152" y="75193"/>
                </a:moveTo>
                <a:lnTo>
                  <a:pt x="528785" y="110747"/>
                </a:lnTo>
                <a:lnTo>
                  <a:pt x="554010" y="149891"/>
                </a:lnTo>
                <a:lnTo>
                  <a:pt x="570827" y="191598"/>
                </a:lnTo>
                <a:lnTo>
                  <a:pt x="579235" y="234843"/>
                </a:lnTo>
                <a:lnTo>
                  <a:pt x="579235" y="278600"/>
                </a:lnTo>
                <a:lnTo>
                  <a:pt x="570827" y="321845"/>
                </a:lnTo>
                <a:lnTo>
                  <a:pt x="554010" y="363552"/>
                </a:lnTo>
                <a:lnTo>
                  <a:pt x="528785" y="402696"/>
                </a:lnTo>
                <a:lnTo>
                  <a:pt x="495152" y="438250"/>
                </a:lnTo>
                <a:lnTo>
                  <a:pt x="459123" y="465320"/>
                </a:lnTo>
                <a:lnTo>
                  <a:pt x="419709" y="486374"/>
                </a:lnTo>
                <a:lnTo>
                  <a:pt x="377756" y="501413"/>
                </a:lnTo>
                <a:lnTo>
                  <a:pt x="334110" y="510436"/>
                </a:lnTo>
                <a:lnTo>
                  <a:pt x="289617" y="513443"/>
                </a:lnTo>
                <a:lnTo>
                  <a:pt x="245125" y="510436"/>
                </a:lnTo>
                <a:lnTo>
                  <a:pt x="201479" y="501413"/>
                </a:lnTo>
                <a:lnTo>
                  <a:pt x="159526" y="486374"/>
                </a:lnTo>
                <a:lnTo>
                  <a:pt x="120112" y="465320"/>
                </a:lnTo>
                <a:lnTo>
                  <a:pt x="84083" y="438250"/>
                </a:lnTo>
                <a:lnTo>
                  <a:pt x="50450" y="402696"/>
                </a:lnTo>
                <a:lnTo>
                  <a:pt x="25225" y="363552"/>
                </a:lnTo>
                <a:lnTo>
                  <a:pt x="8408" y="321845"/>
                </a:lnTo>
                <a:lnTo>
                  <a:pt x="0" y="278600"/>
                </a:lnTo>
                <a:lnTo>
                  <a:pt x="0" y="234843"/>
                </a:lnTo>
                <a:lnTo>
                  <a:pt x="8408" y="191598"/>
                </a:lnTo>
                <a:lnTo>
                  <a:pt x="25225" y="149891"/>
                </a:lnTo>
                <a:lnTo>
                  <a:pt x="50450" y="110747"/>
                </a:lnTo>
                <a:lnTo>
                  <a:pt x="84083" y="75193"/>
                </a:lnTo>
                <a:lnTo>
                  <a:pt x="120112" y="48123"/>
                </a:lnTo>
                <a:lnTo>
                  <a:pt x="159526" y="27069"/>
                </a:lnTo>
                <a:lnTo>
                  <a:pt x="201479" y="12030"/>
                </a:lnTo>
                <a:lnTo>
                  <a:pt x="245125" y="3007"/>
                </a:lnTo>
                <a:lnTo>
                  <a:pt x="289617" y="0"/>
                </a:lnTo>
                <a:lnTo>
                  <a:pt x="334110" y="3007"/>
                </a:lnTo>
                <a:lnTo>
                  <a:pt x="377756" y="12030"/>
                </a:lnTo>
                <a:lnTo>
                  <a:pt x="419709" y="27069"/>
                </a:lnTo>
                <a:lnTo>
                  <a:pt x="459123" y="48123"/>
                </a:lnTo>
                <a:lnTo>
                  <a:pt x="495152" y="75193"/>
                </a:lnTo>
              </a:path>
            </a:pathLst>
          </a:custGeom>
          <a:ln w="22339">
            <a:solidFill>
              <a:srgbClr val="000000"/>
            </a:solidFill>
          </a:ln>
        </p:spPr>
        <p:txBody>
          <a:bodyPr wrap="square" lIns="0" tIns="0" rIns="0" bIns="0" rtlCol="0"/>
          <a:lstStyle/>
          <a:p>
            <a:endParaRPr sz="2000"/>
          </a:p>
        </p:txBody>
      </p:sp>
      <p:sp>
        <p:nvSpPr>
          <p:cNvPr id="18" name="object 18"/>
          <p:cNvSpPr/>
          <p:nvPr/>
        </p:nvSpPr>
        <p:spPr>
          <a:xfrm>
            <a:off x="7767320" y="5438200"/>
            <a:ext cx="558552" cy="432643"/>
          </a:xfrm>
          <a:custGeom>
            <a:avLst/>
            <a:gdLst/>
            <a:ahLst/>
            <a:cxnLst/>
            <a:rect l="l" t="t" r="r" b="b"/>
            <a:pathLst>
              <a:path w="794385" h="615315">
                <a:moveTo>
                  <a:pt x="0" y="614867"/>
                </a:moveTo>
                <a:lnTo>
                  <a:pt x="793922" y="0"/>
                </a:lnTo>
              </a:path>
            </a:pathLst>
          </a:custGeom>
          <a:ln w="22336">
            <a:solidFill>
              <a:srgbClr val="000000"/>
            </a:solidFill>
          </a:ln>
        </p:spPr>
        <p:txBody>
          <a:bodyPr wrap="square" lIns="0" tIns="0" rIns="0" bIns="0" rtlCol="0"/>
          <a:lstStyle/>
          <a:p>
            <a:endParaRPr sz="2000"/>
          </a:p>
        </p:txBody>
      </p:sp>
      <p:sp>
        <p:nvSpPr>
          <p:cNvPr id="19" name="object 19"/>
          <p:cNvSpPr/>
          <p:nvPr/>
        </p:nvSpPr>
        <p:spPr>
          <a:xfrm>
            <a:off x="8296638" y="5361234"/>
            <a:ext cx="128588" cy="114300"/>
          </a:xfrm>
          <a:custGeom>
            <a:avLst/>
            <a:gdLst/>
            <a:ahLst/>
            <a:cxnLst/>
            <a:rect l="l" t="t" r="r" b="b"/>
            <a:pathLst>
              <a:path w="182879" h="162559">
                <a:moveTo>
                  <a:pt x="182449" y="0"/>
                </a:moveTo>
                <a:lnTo>
                  <a:pt x="0" y="56542"/>
                </a:lnTo>
                <a:lnTo>
                  <a:pt x="82226" y="162377"/>
                </a:lnTo>
                <a:lnTo>
                  <a:pt x="182449" y="0"/>
                </a:lnTo>
                <a:close/>
              </a:path>
            </a:pathLst>
          </a:custGeom>
          <a:solidFill>
            <a:srgbClr val="000000"/>
          </a:solidFill>
        </p:spPr>
        <p:txBody>
          <a:bodyPr wrap="square" lIns="0" tIns="0" rIns="0" bIns="0" rtlCol="0"/>
          <a:lstStyle/>
          <a:p>
            <a:endParaRPr sz="2000"/>
          </a:p>
        </p:txBody>
      </p:sp>
      <p:sp>
        <p:nvSpPr>
          <p:cNvPr id="20" name="object 20"/>
          <p:cNvSpPr/>
          <p:nvPr/>
        </p:nvSpPr>
        <p:spPr>
          <a:xfrm>
            <a:off x="8296638" y="5361236"/>
            <a:ext cx="128588" cy="114300"/>
          </a:xfrm>
          <a:custGeom>
            <a:avLst/>
            <a:gdLst/>
            <a:ahLst/>
            <a:cxnLst/>
            <a:rect l="l" t="t" r="r" b="b"/>
            <a:pathLst>
              <a:path w="182879" h="162559">
                <a:moveTo>
                  <a:pt x="182448" y="0"/>
                </a:moveTo>
                <a:lnTo>
                  <a:pt x="0" y="56543"/>
                </a:lnTo>
                <a:lnTo>
                  <a:pt x="82225" y="162377"/>
                </a:lnTo>
                <a:lnTo>
                  <a:pt x="182448" y="0"/>
                </a:lnTo>
                <a:close/>
              </a:path>
            </a:pathLst>
          </a:custGeom>
          <a:ln w="22339">
            <a:solidFill>
              <a:srgbClr val="000000"/>
            </a:solidFill>
          </a:ln>
        </p:spPr>
        <p:txBody>
          <a:bodyPr wrap="square" lIns="0" tIns="0" rIns="0" bIns="0" rtlCol="0"/>
          <a:lstStyle/>
          <a:p>
            <a:endParaRPr sz="2000"/>
          </a:p>
        </p:txBody>
      </p:sp>
      <p:sp>
        <p:nvSpPr>
          <p:cNvPr id="21" name="object 21"/>
          <p:cNvSpPr/>
          <p:nvPr/>
        </p:nvSpPr>
        <p:spPr>
          <a:xfrm>
            <a:off x="9395211" y="4041911"/>
            <a:ext cx="407640" cy="361206"/>
          </a:xfrm>
          <a:custGeom>
            <a:avLst/>
            <a:gdLst/>
            <a:ahLst/>
            <a:cxnLst/>
            <a:rect l="l" t="t" r="r" b="b"/>
            <a:pathLst>
              <a:path w="579754" h="513714">
                <a:moveTo>
                  <a:pt x="289618" y="0"/>
                </a:moveTo>
                <a:lnTo>
                  <a:pt x="245125" y="3007"/>
                </a:lnTo>
                <a:lnTo>
                  <a:pt x="201480" y="12030"/>
                </a:lnTo>
                <a:lnTo>
                  <a:pt x="159526" y="27069"/>
                </a:lnTo>
                <a:lnTo>
                  <a:pt x="120112" y="48123"/>
                </a:lnTo>
                <a:lnTo>
                  <a:pt x="84084" y="75193"/>
                </a:lnTo>
                <a:lnTo>
                  <a:pt x="50450" y="110747"/>
                </a:lnTo>
                <a:lnTo>
                  <a:pt x="25225" y="149891"/>
                </a:lnTo>
                <a:lnTo>
                  <a:pt x="8408" y="191598"/>
                </a:lnTo>
                <a:lnTo>
                  <a:pt x="0" y="234843"/>
                </a:lnTo>
                <a:lnTo>
                  <a:pt x="0" y="278600"/>
                </a:lnTo>
                <a:lnTo>
                  <a:pt x="8408" y="321845"/>
                </a:lnTo>
                <a:lnTo>
                  <a:pt x="25225" y="363552"/>
                </a:lnTo>
                <a:lnTo>
                  <a:pt x="50450" y="402696"/>
                </a:lnTo>
                <a:lnTo>
                  <a:pt x="84084" y="438250"/>
                </a:lnTo>
                <a:lnTo>
                  <a:pt x="120112" y="465320"/>
                </a:lnTo>
                <a:lnTo>
                  <a:pt x="159526" y="486374"/>
                </a:lnTo>
                <a:lnTo>
                  <a:pt x="201480" y="501412"/>
                </a:lnTo>
                <a:lnTo>
                  <a:pt x="245125" y="510436"/>
                </a:lnTo>
                <a:lnTo>
                  <a:pt x="289618" y="513443"/>
                </a:lnTo>
                <a:lnTo>
                  <a:pt x="334110" y="510436"/>
                </a:lnTo>
                <a:lnTo>
                  <a:pt x="377756" y="501412"/>
                </a:lnTo>
                <a:lnTo>
                  <a:pt x="419709" y="486374"/>
                </a:lnTo>
                <a:lnTo>
                  <a:pt x="459123" y="465320"/>
                </a:lnTo>
                <a:lnTo>
                  <a:pt x="495152" y="438250"/>
                </a:lnTo>
                <a:lnTo>
                  <a:pt x="528786" y="402696"/>
                </a:lnTo>
                <a:lnTo>
                  <a:pt x="554011" y="363552"/>
                </a:lnTo>
                <a:lnTo>
                  <a:pt x="570827" y="321845"/>
                </a:lnTo>
                <a:lnTo>
                  <a:pt x="579236" y="278600"/>
                </a:lnTo>
                <a:lnTo>
                  <a:pt x="579236" y="234843"/>
                </a:lnTo>
                <a:lnTo>
                  <a:pt x="570827" y="191598"/>
                </a:lnTo>
                <a:lnTo>
                  <a:pt x="554011" y="149891"/>
                </a:lnTo>
                <a:lnTo>
                  <a:pt x="528786" y="110747"/>
                </a:lnTo>
                <a:lnTo>
                  <a:pt x="495152" y="75193"/>
                </a:lnTo>
                <a:lnTo>
                  <a:pt x="459123" y="48123"/>
                </a:lnTo>
                <a:lnTo>
                  <a:pt x="419709" y="27069"/>
                </a:lnTo>
                <a:lnTo>
                  <a:pt x="377756" y="12030"/>
                </a:lnTo>
                <a:lnTo>
                  <a:pt x="334110" y="3007"/>
                </a:lnTo>
                <a:lnTo>
                  <a:pt x="289618" y="0"/>
                </a:lnTo>
                <a:close/>
              </a:path>
            </a:pathLst>
          </a:custGeom>
          <a:solidFill>
            <a:srgbClr val="FFFFFF"/>
          </a:solidFill>
        </p:spPr>
        <p:txBody>
          <a:bodyPr wrap="square" lIns="0" tIns="0" rIns="0" bIns="0" rtlCol="0"/>
          <a:lstStyle/>
          <a:p>
            <a:endParaRPr sz="2000"/>
          </a:p>
        </p:txBody>
      </p:sp>
      <p:sp>
        <p:nvSpPr>
          <p:cNvPr id="22" name="object 22"/>
          <p:cNvSpPr/>
          <p:nvPr/>
        </p:nvSpPr>
        <p:spPr>
          <a:xfrm>
            <a:off x="9395210" y="4041911"/>
            <a:ext cx="407640" cy="361206"/>
          </a:xfrm>
          <a:custGeom>
            <a:avLst/>
            <a:gdLst/>
            <a:ahLst/>
            <a:cxnLst/>
            <a:rect l="l" t="t" r="r" b="b"/>
            <a:pathLst>
              <a:path w="579754" h="513714">
                <a:moveTo>
                  <a:pt x="495152" y="75193"/>
                </a:moveTo>
                <a:lnTo>
                  <a:pt x="528785" y="110747"/>
                </a:lnTo>
                <a:lnTo>
                  <a:pt x="554010" y="149891"/>
                </a:lnTo>
                <a:lnTo>
                  <a:pt x="570827" y="191598"/>
                </a:lnTo>
                <a:lnTo>
                  <a:pt x="579235" y="234843"/>
                </a:lnTo>
                <a:lnTo>
                  <a:pt x="579235" y="278600"/>
                </a:lnTo>
                <a:lnTo>
                  <a:pt x="570827" y="321845"/>
                </a:lnTo>
                <a:lnTo>
                  <a:pt x="554010" y="363552"/>
                </a:lnTo>
                <a:lnTo>
                  <a:pt x="528785" y="402696"/>
                </a:lnTo>
                <a:lnTo>
                  <a:pt x="495152" y="438250"/>
                </a:lnTo>
                <a:lnTo>
                  <a:pt x="459123" y="465320"/>
                </a:lnTo>
                <a:lnTo>
                  <a:pt x="419709" y="486374"/>
                </a:lnTo>
                <a:lnTo>
                  <a:pt x="377756" y="501413"/>
                </a:lnTo>
                <a:lnTo>
                  <a:pt x="334110" y="510436"/>
                </a:lnTo>
                <a:lnTo>
                  <a:pt x="289617" y="513443"/>
                </a:lnTo>
                <a:lnTo>
                  <a:pt x="245125" y="510436"/>
                </a:lnTo>
                <a:lnTo>
                  <a:pt x="201479" y="501413"/>
                </a:lnTo>
                <a:lnTo>
                  <a:pt x="159526" y="486374"/>
                </a:lnTo>
                <a:lnTo>
                  <a:pt x="120112" y="465320"/>
                </a:lnTo>
                <a:lnTo>
                  <a:pt x="84083" y="438250"/>
                </a:lnTo>
                <a:lnTo>
                  <a:pt x="50450" y="402696"/>
                </a:lnTo>
                <a:lnTo>
                  <a:pt x="25225" y="363552"/>
                </a:lnTo>
                <a:lnTo>
                  <a:pt x="8408" y="321845"/>
                </a:lnTo>
                <a:lnTo>
                  <a:pt x="0" y="278600"/>
                </a:lnTo>
                <a:lnTo>
                  <a:pt x="0" y="234843"/>
                </a:lnTo>
                <a:lnTo>
                  <a:pt x="8408" y="191598"/>
                </a:lnTo>
                <a:lnTo>
                  <a:pt x="25225" y="149891"/>
                </a:lnTo>
                <a:lnTo>
                  <a:pt x="50450" y="110747"/>
                </a:lnTo>
                <a:lnTo>
                  <a:pt x="84083" y="75193"/>
                </a:lnTo>
                <a:lnTo>
                  <a:pt x="120112" y="48123"/>
                </a:lnTo>
                <a:lnTo>
                  <a:pt x="159526" y="27069"/>
                </a:lnTo>
                <a:lnTo>
                  <a:pt x="201479" y="12030"/>
                </a:lnTo>
                <a:lnTo>
                  <a:pt x="245125" y="3007"/>
                </a:lnTo>
                <a:lnTo>
                  <a:pt x="289617" y="0"/>
                </a:lnTo>
                <a:lnTo>
                  <a:pt x="334110" y="3007"/>
                </a:lnTo>
                <a:lnTo>
                  <a:pt x="377756" y="12030"/>
                </a:lnTo>
                <a:lnTo>
                  <a:pt x="419709" y="27069"/>
                </a:lnTo>
                <a:lnTo>
                  <a:pt x="459123" y="48123"/>
                </a:lnTo>
                <a:lnTo>
                  <a:pt x="495152" y="75193"/>
                </a:lnTo>
              </a:path>
            </a:pathLst>
          </a:custGeom>
          <a:ln w="22339">
            <a:solidFill>
              <a:srgbClr val="000000"/>
            </a:solidFill>
          </a:ln>
        </p:spPr>
        <p:txBody>
          <a:bodyPr wrap="square" lIns="0" tIns="0" rIns="0" bIns="0" rtlCol="0"/>
          <a:lstStyle/>
          <a:p>
            <a:endParaRPr sz="2000"/>
          </a:p>
        </p:txBody>
      </p:sp>
      <p:sp>
        <p:nvSpPr>
          <p:cNvPr id="23" name="object 23"/>
          <p:cNvSpPr/>
          <p:nvPr/>
        </p:nvSpPr>
        <p:spPr>
          <a:xfrm>
            <a:off x="9966726" y="4222419"/>
            <a:ext cx="544264" cy="0"/>
          </a:xfrm>
          <a:custGeom>
            <a:avLst/>
            <a:gdLst/>
            <a:ahLst/>
            <a:cxnLst/>
            <a:rect l="l" t="t" r="r" b="b"/>
            <a:pathLst>
              <a:path w="774065">
                <a:moveTo>
                  <a:pt x="773626" y="0"/>
                </a:moveTo>
                <a:lnTo>
                  <a:pt x="0" y="0"/>
                </a:lnTo>
              </a:path>
            </a:pathLst>
          </a:custGeom>
          <a:ln w="22323">
            <a:solidFill>
              <a:srgbClr val="000000"/>
            </a:solidFill>
          </a:ln>
        </p:spPr>
        <p:txBody>
          <a:bodyPr wrap="square" lIns="0" tIns="0" rIns="0" bIns="0" rtlCol="0"/>
          <a:lstStyle/>
          <a:p>
            <a:endParaRPr sz="2000"/>
          </a:p>
        </p:txBody>
      </p:sp>
      <p:sp>
        <p:nvSpPr>
          <p:cNvPr id="24" name="object 24"/>
          <p:cNvSpPr/>
          <p:nvPr/>
        </p:nvSpPr>
        <p:spPr>
          <a:xfrm>
            <a:off x="9840954" y="4175329"/>
            <a:ext cx="125909" cy="94208"/>
          </a:xfrm>
          <a:custGeom>
            <a:avLst/>
            <a:gdLst/>
            <a:ahLst/>
            <a:cxnLst/>
            <a:rect l="l" t="t" r="r" b="b"/>
            <a:pathLst>
              <a:path w="179070" h="133985">
                <a:moveTo>
                  <a:pt x="178874" y="0"/>
                </a:moveTo>
                <a:lnTo>
                  <a:pt x="0" y="66970"/>
                </a:lnTo>
                <a:lnTo>
                  <a:pt x="178874" y="133941"/>
                </a:lnTo>
                <a:lnTo>
                  <a:pt x="178874" y="0"/>
                </a:lnTo>
                <a:close/>
              </a:path>
            </a:pathLst>
          </a:custGeom>
          <a:solidFill>
            <a:srgbClr val="000000"/>
          </a:solidFill>
        </p:spPr>
        <p:txBody>
          <a:bodyPr wrap="square" lIns="0" tIns="0" rIns="0" bIns="0" rtlCol="0"/>
          <a:lstStyle/>
          <a:p>
            <a:endParaRPr sz="2000"/>
          </a:p>
        </p:txBody>
      </p:sp>
      <p:sp>
        <p:nvSpPr>
          <p:cNvPr id="25" name="object 25"/>
          <p:cNvSpPr/>
          <p:nvPr/>
        </p:nvSpPr>
        <p:spPr>
          <a:xfrm>
            <a:off x="9840954" y="4175330"/>
            <a:ext cx="125909" cy="94208"/>
          </a:xfrm>
          <a:custGeom>
            <a:avLst/>
            <a:gdLst/>
            <a:ahLst/>
            <a:cxnLst/>
            <a:rect l="l" t="t" r="r" b="b"/>
            <a:pathLst>
              <a:path w="179070" h="133985">
                <a:moveTo>
                  <a:pt x="0" y="66970"/>
                </a:moveTo>
                <a:lnTo>
                  <a:pt x="178873" y="133941"/>
                </a:lnTo>
                <a:lnTo>
                  <a:pt x="178873" y="0"/>
                </a:lnTo>
                <a:lnTo>
                  <a:pt x="0" y="66970"/>
                </a:lnTo>
                <a:close/>
              </a:path>
            </a:pathLst>
          </a:custGeom>
          <a:ln w="22336">
            <a:solidFill>
              <a:srgbClr val="000000"/>
            </a:solidFill>
          </a:ln>
        </p:spPr>
        <p:txBody>
          <a:bodyPr wrap="square" lIns="0" tIns="0" rIns="0" bIns="0" rtlCol="0"/>
          <a:lstStyle/>
          <a:p>
            <a:endParaRPr sz="2000"/>
          </a:p>
        </p:txBody>
      </p:sp>
      <p:sp>
        <p:nvSpPr>
          <p:cNvPr id="26" name="object 26"/>
          <p:cNvSpPr/>
          <p:nvPr/>
        </p:nvSpPr>
        <p:spPr>
          <a:xfrm>
            <a:off x="9907390" y="4408945"/>
            <a:ext cx="548283" cy="331738"/>
          </a:xfrm>
          <a:custGeom>
            <a:avLst/>
            <a:gdLst/>
            <a:ahLst/>
            <a:cxnLst/>
            <a:rect l="l" t="t" r="r" b="b"/>
            <a:pathLst>
              <a:path w="779779" h="471804">
                <a:moveTo>
                  <a:pt x="779757" y="471396"/>
                </a:moveTo>
                <a:lnTo>
                  <a:pt x="0" y="0"/>
                </a:lnTo>
              </a:path>
            </a:pathLst>
          </a:custGeom>
          <a:ln w="22333">
            <a:solidFill>
              <a:srgbClr val="000000"/>
            </a:solidFill>
          </a:ln>
        </p:spPr>
        <p:txBody>
          <a:bodyPr wrap="square" lIns="0" tIns="0" rIns="0" bIns="0" rtlCol="0"/>
          <a:lstStyle/>
          <a:p>
            <a:endParaRPr sz="2000"/>
          </a:p>
        </p:txBody>
      </p:sp>
      <p:sp>
        <p:nvSpPr>
          <p:cNvPr id="27" name="object 27"/>
          <p:cNvSpPr/>
          <p:nvPr/>
        </p:nvSpPr>
        <p:spPr>
          <a:xfrm>
            <a:off x="9799806" y="4343906"/>
            <a:ext cx="132159" cy="105370"/>
          </a:xfrm>
          <a:custGeom>
            <a:avLst/>
            <a:gdLst/>
            <a:ahLst/>
            <a:cxnLst/>
            <a:rect l="l" t="t" r="r" b="b"/>
            <a:pathLst>
              <a:path w="187959" h="149860">
                <a:moveTo>
                  <a:pt x="0" y="0"/>
                </a:moveTo>
                <a:lnTo>
                  <a:pt x="118266" y="149787"/>
                </a:lnTo>
                <a:lnTo>
                  <a:pt x="187754" y="35213"/>
                </a:lnTo>
                <a:lnTo>
                  <a:pt x="0" y="0"/>
                </a:lnTo>
                <a:close/>
              </a:path>
            </a:pathLst>
          </a:custGeom>
          <a:solidFill>
            <a:srgbClr val="000000"/>
          </a:solidFill>
        </p:spPr>
        <p:txBody>
          <a:bodyPr wrap="square" lIns="0" tIns="0" rIns="0" bIns="0" rtlCol="0"/>
          <a:lstStyle/>
          <a:p>
            <a:endParaRPr sz="2000"/>
          </a:p>
        </p:txBody>
      </p:sp>
      <p:sp>
        <p:nvSpPr>
          <p:cNvPr id="28" name="object 28"/>
          <p:cNvSpPr/>
          <p:nvPr/>
        </p:nvSpPr>
        <p:spPr>
          <a:xfrm>
            <a:off x="9799805" y="4343906"/>
            <a:ext cx="132159" cy="105370"/>
          </a:xfrm>
          <a:custGeom>
            <a:avLst/>
            <a:gdLst/>
            <a:ahLst/>
            <a:cxnLst/>
            <a:rect l="l" t="t" r="r" b="b"/>
            <a:pathLst>
              <a:path w="187959" h="149860">
                <a:moveTo>
                  <a:pt x="0" y="0"/>
                </a:moveTo>
                <a:lnTo>
                  <a:pt x="118266" y="149786"/>
                </a:lnTo>
                <a:lnTo>
                  <a:pt x="187754" y="35213"/>
                </a:lnTo>
                <a:lnTo>
                  <a:pt x="0" y="0"/>
                </a:lnTo>
                <a:close/>
              </a:path>
            </a:pathLst>
          </a:custGeom>
          <a:ln w="22337">
            <a:solidFill>
              <a:srgbClr val="000000"/>
            </a:solidFill>
          </a:ln>
        </p:spPr>
        <p:txBody>
          <a:bodyPr wrap="square" lIns="0" tIns="0" rIns="0" bIns="0" rtlCol="0"/>
          <a:lstStyle/>
          <a:p>
            <a:endParaRPr sz="2000"/>
          </a:p>
        </p:txBody>
      </p:sp>
      <p:sp>
        <p:nvSpPr>
          <p:cNvPr id="29" name="object 29"/>
          <p:cNvSpPr/>
          <p:nvPr/>
        </p:nvSpPr>
        <p:spPr>
          <a:xfrm>
            <a:off x="8608407" y="4481776"/>
            <a:ext cx="0" cy="549176"/>
          </a:xfrm>
          <a:custGeom>
            <a:avLst/>
            <a:gdLst/>
            <a:ahLst/>
            <a:cxnLst/>
            <a:rect l="l" t="t" r="r" b="b"/>
            <a:pathLst>
              <a:path h="781050">
                <a:moveTo>
                  <a:pt x="0" y="780801"/>
                </a:moveTo>
                <a:lnTo>
                  <a:pt x="0" y="0"/>
                </a:lnTo>
              </a:path>
            </a:pathLst>
          </a:custGeom>
          <a:ln w="22359">
            <a:solidFill>
              <a:srgbClr val="000000"/>
            </a:solidFill>
          </a:ln>
        </p:spPr>
        <p:txBody>
          <a:bodyPr wrap="square" lIns="0" tIns="0" rIns="0" bIns="0" rtlCol="0"/>
          <a:lstStyle/>
          <a:p>
            <a:endParaRPr sz="2000"/>
          </a:p>
        </p:txBody>
      </p:sp>
      <p:sp>
        <p:nvSpPr>
          <p:cNvPr id="30" name="object 30"/>
          <p:cNvSpPr/>
          <p:nvPr/>
        </p:nvSpPr>
        <p:spPr>
          <a:xfrm>
            <a:off x="8561244" y="4356204"/>
            <a:ext cx="94654" cy="125909"/>
          </a:xfrm>
          <a:custGeom>
            <a:avLst/>
            <a:gdLst/>
            <a:ahLst/>
            <a:cxnLst/>
            <a:rect l="l" t="t" r="r" b="b"/>
            <a:pathLst>
              <a:path w="134620" h="179070">
                <a:moveTo>
                  <a:pt x="67077" y="0"/>
                </a:moveTo>
                <a:lnTo>
                  <a:pt x="0" y="178588"/>
                </a:lnTo>
                <a:lnTo>
                  <a:pt x="134155" y="178588"/>
                </a:lnTo>
                <a:lnTo>
                  <a:pt x="67077" y="0"/>
                </a:lnTo>
                <a:close/>
              </a:path>
            </a:pathLst>
          </a:custGeom>
          <a:solidFill>
            <a:srgbClr val="000000"/>
          </a:solidFill>
        </p:spPr>
        <p:txBody>
          <a:bodyPr wrap="square" lIns="0" tIns="0" rIns="0" bIns="0" rtlCol="0"/>
          <a:lstStyle/>
          <a:p>
            <a:endParaRPr sz="2000"/>
          </a:p>
        </p:txBody>
      </p:sp>
      <p:sp>
        <p:nvSpPr>
          <p:cNvPr id="31" name="object 31"/>
          <p:cNvSpPr/>
          <p:nvPr/>
        </p:nvSpPr>
        <p:spPr>
          <a:xfrm>
            <a:off x="8561244" y="4356206"/>
            <a:ext cx="94654" cy="125909"/>
          </a:xfrm>
          <a:custGeom>
            <a:avLst/>
            <a:gdLst/>
            <a:ahLst/>
            <a:cxnLst/>
            <a:rect l="l" t="t" r="r" b="b"/>
            <a:pathLst>
              <a:path w="134620" h="179070">
                <a:moveTo>
                  <a:pt x="67077" y="0"/>
                </a:moveTo>
                <a:lnTo>
                  <a:pt x="0" y="178588"/>
                </a:lnTo>
                <a:lnTo>
                  <a:pt x="134154" y="178588"/>
                </a:lnTo>
                <a:lnTo>
                  <a:pt x="67077" y="0"/>
                </a:lnTo>
                <a:close/>
              </a:path>
            </a:pathLst>
          </a:custGeom>
          <a:ln w="22346">
            <a:solidFill>
              <a:srgbClr val="000000"/>
            </a:solidFill>
          </a:ln>
        </p:spPr>
        <p:txBody>
          <a:bodyPr wrap="square" lIns="0" tIns="0" rIns="0" bIns="0" rtlCol="0"/>
          <a:lstStyle/>
          <a:p>
            <a:endParaRPr sz="2000"/>
          </a:p>
        </p:txBody>
      </p:sp>
      <p:sp>
        <p:nvSpPr>
          <p:cNvPr id="32" name="object 32"/>
          <p:cNvSpPr/>
          <p:nvPr/>
        </p:nvSpPr>
        <p:spPr>
          <a:xfrm>
            <a:off x="8870152" y="4214471"/>
            <a:ext cx="516582" cy="5804"/>
          </a:xfrm>
          <a:custGeom>
            <a:avLst/>
            <a:gdLst/>
            <a:ahLst/>
            <a:cxnLst/>
            <a:rect l="l" t="t" r="r" b="b"/>
            <a:pathLst>
              <a:path w="734695" h="8254">
                <a:moveTo>
                  <a:pt x="734540" y="8009"/>
                </a:moveTo>
                <a:lnTo>
                  <a:pt x="0" y="0"/>
                </a:lnTo>
              </a:path>
            </a:pathLst>
          </a:custGeom>
          <a:ln w="22323">
            <a:solidFill>
              <a:srgbClr val="000000"/>
            </a:solidFill>
          </a:ln>
        </p:spPr>
        <p:txBody>
          <a:bodyPr wrap="square" lIns="0" tIns="0" rIns="0" bIns="0" rtlCol="0"/>
          <a:lstStyle/>
          <a:p>
            <a:endParaRPr sz="2000"/>
          </a:p>
        </p:txBody>
      </p:sp>
      <p:sp>
        <p:nvSpPr>
          <p:cNvPr id="33" name="object 33"/>
          <p:cNvSpPr/>
          <p:nvPr/>
        </p:nvSpPr>
        <p:spPr>
          <a:xfrm>
            <a:off x="8744390" y="4167385"/>
            <a:ext cx="126356" cy="94208"/>
          </a:xfrm>
          <a:custGeom>
            <a:avLst/>
            <a:gdLst/>
            <a:ahLst/>
            <a:cxnLst/>
            <a:rect l="l" t="t" r="r" b="b"/>
            <a:pathLst>
              <a:path w="179704" h="133985">
                <a:moveTo>
                  <a:pt x="179595" y="0"/>
                </a:moveTo>
                <a:lnTo>
                  <a:pt x="0" y="65015"/>
                </a:lnTo>
                <a:lnTo>
                  <a:pt x="178128" y="133934"/>
                </a:lnTo>
                <a:lnTo>
                  <a:pt x="179595" y="0"/>
                </a:lnTo>
                <a:close/>
              </a:path>
            </a:pathLst>
          </a:custGeom>
          <a:solidFill>
            <a:srgbClr val="000000"/>
          </a:solidFill>
        </p:spPr>
        <p:txBody>
          <a:bodyPr wrap="square" lIns="0" tIns="0" rIns="0" bIns="0" rtlCol="0"/>
          <a:lstStyle/>
          <a:p>
            <a:endParaRPr sz="2000"/>
          </a:p>
        </p:txBody>
      </p:sp>
      <p:sp>
        <p:nvSpPr>
          <p:cNvPr id="34" name="object 34"/>
          <p:cNvSpPr/>
          <p:nvPr/>
        </p:nvSpPr>
        <p:spPr>
          <a:xfrm>
            <a:off x="8744389" y="4167385"/>
            <a:ext cx="126356" cy="94208"/>
          </a:xfrm>
          <a:custGeom>
            <a:avLst/>
            <a:gdLst/>
            <a:ahLst/>
            <a:cxnLst/>
            <a:rect l="l" t="t" r="r" b="b"/>
            <a:pathLst>
              <a:path w="179704" h="133985">
                <a:moveTo>
                  <a:pt x="0" y="65015"/>
                </a:moveTo>
                <a:lnTo>
                  <a:pt x="178128" y="133934"/>
                </a:lnTo>
                <a:lnTo>
                  <a:pt x="179595" y="0"/>
                </a:lnTo>
                <a:lnTo>
                  <a:pt x="0" y="65015"/>
                </a:lnTo>
                <a:close/>
              </a:path>
            </a:pathLst>
          </a:custGeom>
          <a:ln w="22336">
            <a:solidFill>
              <a:srgbClr val="000000"/>
            </a:solidFill>
          </a:ln>
        </p:spPr>
        <p:txBody>
          <a:bodyPr wrap="square" lIns="0" tIns="0" rIns="0" bIns="0" rtlCol="0"/>
          <a:lstStyle/>
          <a:p>
            <a:endParaRPr sz="2000"/>
          </a:p>
        </p:txBody>
      </p:sp>
      <p:sp>
        <p:nvSpPr>
          <p:cNvPr id="35" name="object 35"/>
          <p:cNvSpPr/>
          <p:nvPr/>
        </p:nvSpPr>
        <p:spPr>
          <a:xfrm>
            <a:off x="8511302" y="4105950"/>
            <a:ext cx="194221" cy="211633"/>
          </a:xfrm>
          <a:custGeom>
            <a:avLst/>
            <a:gdLst/>
            <a:ahLst/>
            <a:cxnLst/>
            <a:rect l="l" t="t" r="r" b="b"/>
            <a:pathLst>
              <a:path w="276225" h="300989">
                <a:moveTo>
                  <a:pt x="159497" y="0"/>
                </a:moveTo>
                <a:lnTo>
                  <a:pt x="116716" y="0"/>
                </a:lnTo>
                <a:lnTo>
                  <a:pt x="75563" y="14251"/>
                </a:lnTo>
                <a:lnTo>
                  <a:pt x="39292" y="42755"/>
                </a:lnTo>
                <a:lnTo>
                  <a:pt x="13097" y="82223"/>
                </a:lnTo>
                <a:lnTo>
                  <a:pt x="0" y="127004"/>
                </a:lnTo>
                <a:lnTo>
                  <a:pt x="0" y="173556"/>
                </a:lnTo>
                <a:lnTo>
                  <a:pt x="13097" y="218337"/>
                </a:lnTo>
                <a:lnTo>
                  <a:pt x="39292" y="257805"/>
                </a:lnTo>
                <a:lnTo>
                  <a:pt x="75563" y="286310"/>
                </a:lnTo>
                <a:lnTo>
                  <a:pt x="116716" y="300563"/>
                </a:lnTo>
                <a:lnTo>
                  <a:pt x="159497" y="300563"/>
                </a:lnTo>
                <a:lnTo>
                  <a:pt x="200650" y="286310"/>
                </a:lnTo>
                <a:lnTo>
                  <a:pt x="236921" y="257805"/>
                </a:lnTo>
                <a:lnTo>
                  <a:pt x="263116" y="218337"/>
                </a:lnTo>
                <a:lnTo>
                  <a:pt x="276214" y="173556"/>
                </a:lnTo>
                <a:lnTo>
                  <a:pt x="276214" y="127004"/>
                </a:lnTo>
                <a:lnTo>
                  <a:pt x="263116" y="82223"/>
                </a:lnTo>
                <a:lnTo>
                  <a:pt x="236921" y="42755"/>
                </a:lnTo>
                <a:lnTo>
                  <a:pt x="200650" y="14251"/>
                </a:lnTo>
                <a:lnTo>
                  <a:pt x="159497" y="0"/>
                </a:lnTo>
                <a:close/>
              </a:path>
            </a:pathLst>
          </a:custGeom>
          <a:solidFill>
            <a:srgbClr val="000000"/>
          </a:solidFill>
        </p:spPr>
        <p:txBody>
          <a:bodyPr wrap="square" lIns="0" tIns="0" rIns="0" bIns="0" rtlCol="0"/>
          <a:lstStyle/>
          <a:p>
            <a:endParaRPr sz="2000"/>
          </a:p>
        </p:txBody>
      </p:sp>
      <p:sp>
        <p:nvSpPr>
          <p:cNvPr id="36" name="object 36"/>
          <p:cNvSpPr/>
          <p:nvPr/>
        </p:nvSpPr>
        <p:spPr>
          <a:xfrm>
            <a:off x="8511301" y="4105950"/>
            <a:ext cx="194221" cy="211633"/>
          </a:xfrm>
          <a:custGeom>
            <a:avLst/>
            <a:gdLst/>
            <a:ahLst/>
            <a:cxnLst/>
            <a:rect l="l" t="t" r="r" b="b"/>
            <a:pathLst>
              <a:path w="276225" h="300989">
                <a:moveTo>
                  <a:pt x="236921" y="42755"/>
                </a:moveTo>
                <a:lnTo>
                  <a:pt x="263117" y="82223"/>
                </a:lnTo>
                <a:lnTo>
                  <a:pt x="276214" y="127004"/>
                </a:lnTo>
                <a:lnTo>
                  <a:pt x="276214" y="173556"/>
                </a:lnTo>
                <a:lnTo>
                  <a:pt x="263117" y="218337"/>
                </a:lnTo>
                <a:lnTo>
                  <a:pt x="236921" y="257805"/>
                </a:lnTo>
                <a:lnTo>
                  <a:pt x="200650" y="286310"/>
                </a:lnTo>
                <a:lnTo>
                  <a:pt x="159497" y="300563"/>
                </a:lnTo>
                <a:lnTo>
                  <a:pt x="116717" y="300563"/>
                </a:lnTo>
                <a:lnTo>
                  <a:pt x="75564" y="286310"/>
                </a:lnTo>
                <a:lnTo>
                  <a:pt x="39293" y="257805"/>
                </a:lnTo>
                <a:lnTo>
                  <a:pt x="13097" y="218337"/>
                </a:lnTo>
                <a:lnTo>
                  <a:pt x="0" y="173556"/>
                </a:lnTo>
                <a:lnTo>
                  <a:pt x="0" y="127004"/>
                </a:lnTo>
                <a:lnTo>
                  <a:pt x="13097" y="82223"/>
                </a:lnTo>
                <a:lnTo>
                  <a:pt x="39293" y="42755"/>
                </a:lnTo>
                <a:lnTo>
                  <a:pt x="75564" y="14251"/>
                </a:lnTo>
                <a:lnTo>
                  <a:pt x="116717" y="0"/>
                </a:lnTo>
                <a:lnTo>
                  <a:pt x="159497" y="0"/>
                </a:lnTo>
                <a:lnTo>
                  <a:pt x="200650" y="14251"/>
                </a:lnTo>
                <a:lnTo>
                  <a:pt x="236921" y="42755"/>
                </a:lnTo>
              </a:path>
            </a:pathLst>
          </a:custGeom>
          <a:ln w="22342">
            <a:solidFill>
              <a:srgbClr val="000000"/>
            </a:solidFill>
          </a:ln>
        </p:spPr>
        <p:txBody>
          <a:bodyPr wrap="square" lIns="0" tIns="0" rIns="0" bIns="0" rtlCol="0"/>
          <a:lstStyle/>
          <a:p>
            <a:endParaRPr sz="2000"/>
          </a:p>
        </p:txBody>
      </p:sp>
      <p:sp>
        <p:nvSpPr>
          <p:cNvPr id="37" name="object 37"/>
          <p:cNvSpPr/>
          <p:nvPr/>
        </p:nvSpPr>
        <p:spPr>
          <a:xfrm>
            <a:off x="8219699" y="2882326"/>
            <a:ext cx="777776" cy="657671"/>
          </a:xfrm>
          <a:custGeom>
            <a:avLst/>
            <a:gdLst/>
            <a:ahLst/>
            <a:cxnLst/>
            <a:rect l="l" t="t" r="r" b="b"/>
            <a:pathLst>
              <a:path w="1106170" h="935354">
                <a:moveTo>
                  <a:pt x="552829" y="0"/>
                </a:moveTo>
                <a:lnTo>
                  <a:pt x="505666" y="1690"/>
                </a:lnTo>
                <a:lnTo>
                  <a:pt x="458781" y="6760"/>
                </a:lnTo>
                <a:lnTo>
                  <a:pt x="412447" y="15211"/>
                </a:lnTo>
                <a:lnTo>
                  <a:pt x="366943" y="27042"/>
                </a:lnTo>
                <a:lnTo>
                  <a:pt x="322543" y="42253"/>
                </a:lnTo>
                <a:lnTo>
                  <a:pt x="279525" y="60845"/>
                </a:lnTo>
                <a:lnTo>
                  <a:pt x="238165" y="82817"/>
                </a:lnTo>
                <a:lnTo>
                  <a:pt x="198739" y="108170"/>
                </a:lnTo>
                <a:lnTo>
                  <a:pt x="161523" y="136902"/>
                </a:lnTo>
                <a:lnTo>
                  <a:pt x="125629" y="170246"/>
                </a:lnTo>
                <a:lnTo>
                  <a:pt x="94221" y="205667"/>
                </a:lnTo>
                <a:lnTo>
                  <a:pt x="67301" y="242889"/>
                </a:lnTo>
                <a:lnTo>
                  <a:pt x="44867" y="281635"/>
                </a:lnTo>
                <a:lnTo>
                  <a:pt x="26920" y="321627"/>
                </a:lnTo>
                <a:lnTo>
                  <a:pt x="13460" y="362588"/>
                </a:lnTo>
                <a:lnTo>
                  <a:pt x="4486" y="404242"/>
                </a:lnTo>
                <a:lnTo>
                  <a:pt x="0" y="446312"/>
                </a:lnTo>
                <a:lnTo>
                  <a:pt x="0" y="488520"/>
                </a:lnTo>
                <a:lnTo>
                  <a:pt x="4486" y="530590"/>
                </a:lnTo>
                <a:lnTo>
                  <a:pt x="13460" y="572244"/>
                </a:lnTo>
                <a:lnTo>
                  <a:pt x="26920" y="613205"/>
                </a:lnTo>
                <a:lnTo>
                  <a:pt x="44867" y="653197"/>
                </a:lnTo>
                <a:lnTo>
                  <a:pt x="67301" y="691943"/>
                </a:lnTo>
                <a:lnTo>
                  <a:pt x="94221" y="729165"/>
                </a:lnTo>
                <a:lnTo>
                  <a:pt x="125629" y="764586"/>
                </a:lnTo>
                <a:lnTo>
                  <a:pt x="161523" y="797930"/>
                </a:lnTo>
                <a:lnTo>
                  <a:pt x="198739" y="826663"/>
                </a:lnTo>
                <a:lnTo>
                  <a:pt x="238165" y="852016"/>
                </a:lnTo>
                <a:lnTo>
                  <a:pt x="279525" y="873988"/>
                </a:lnTo>
                <a:lnTo>
                  <a:pt x="322543" y="892580"/>
                </a:lnTo>
                <a:lnTo>
                  <a:pt x="366943" y="907792"/>
                </a:lnTo>
                <a:lnTo>
                  <a:pt x="412447" y="919623"/>
                </a:lnTo>
                <a:lnTo>
                  <a:pt x="458781" y="928074"/>
                </a:lnTo>
                <a:lnTo>
                  <a:pt x="505666" y="933144"/>
                </a:lnTo>
                <a:lnTo>
                  <a:pt x="552829" y="934834"/>
                </a:lnTo>
                <a:lnTo>
                  <a:pt x="599991" y="933144"/>
                </a:lnTo>
                <a:lnTo>
                  <a:pt x="646877" y="928074"/>
                </a:lnTo>
                <a:lnTo>
                  <a:pt x="693210" y="919623"/>
                </a:lnTo>
                <a:lnTo>
                  <a:pt x="738714" y="907792"/>
                </a:lnTo>
                <a:lnTo>
                  <a:pt x="783113" y="892580"/>
                </a:lnTo>
                <a:lnTo>
                  <a:pt x="826131" y="873988"/>
                </a:lnTo>
                <a:lnTo>
                  <a:pt x="867491" y="852016"/>
                </a:lnTo>
                <a:lnTo>
                  <a:pt x="906918" y="826663"/>
                </a:lnTo>
                <a:lnTo>
                  <a:pt x="944134" y="797930"/>
                </a:lnTo>
                <a:lnTo>
                  <a:pt x="980028" y="764586"/>
                </a:lnTo>
                <a:lnTo>
                  <a:pt x="1011435" y="729165"/>
                </a:lnTo>
                <a:lnTo>
                  <a:pt x="1038355" y="691943"/>
                </a:lnTo>
                <a:lnTo>
                  <a:pt x="1060789" y="653197"/>
                </a:lnTo>
                <a:lnTo>
                  <a:pt x="1078736" y="613205"/>
                </a:lnTo>
                <a:lnTo>
                  <a:pt x="1092197" y="572244"/>
                </a:lnTo>
                <a:lnTo>
                  <a:pt x="1101170" y="530590"/>
                </a:lnTo>
                <a:lnTo>
                  <a:pt x="1105657" y="488520"/>
                </a:lnTo>
                <a:lnTo>
                  <a:pt x="1105657" y="446312"/>
                </a:lnTo>
                <a:lnTo>
                  <a:pt x="1101170" y="404242"/>
                </a:lnTo>
                <a:lnTo>
                  <a:pt x="1092197" y="362588"/>
                </a:lnTo>
                <a:lnTo>
                  <a:pt x="1078736" y="321627"/>
                </a:lnTo>
                <a:lnTo>
                  <a:pt x="1060789" y="281635"/>
                </a:lnTo>
                <a:lnTo>
                  <a:pt x="1038355" y="242889"/>
                </a:lnTo>
                <a:lnTo>
                  <a:pt x="1011435" y="205667"/>
                </a:lnTo>
                <a:lnTo>
                  <a:pt x="980028" y="170246"/>
                </a:lnTo>
                <a:lnTo>
                  <a:pt x="944134" y="136902"/>
                </a:lnTo>
                <a:lnTo>
                  <a:pt x="906918" y="108170"/>
                </a:lnTo>
                <a:lnTo>
                  <a:pt x="867491" y="82817"/>
                </a:lnTo>
                <a:lnTo>
                  <a:pt x="826131" y="60845"/>
                </a:lnTo>
                <a:lnTo>
                  <a:pt x="783113" y="42253"/>
                </a:lnTo>
                <a:lnTo>
                  <a:pt x="738714" y="27042"/>
                </a:lnTo>
                <a:lnTo>
                  <a:pt x="693210" y="15211"/>
                </a:lnTo>
                <a:lnTo>
                  <a:pt x="646877" y="6760"/>
                </a:lnTo>
                <a:lnTo>
                  <a:pt x="599991" y="1690"/>
                </a:lnTo>
                <a:lnTo>
                  <a:pt x="552829" y="0"/>
                </a:lnTo>
                <a:close/>
              </a:path>
            </a:pathLst>
          </a:custGeom>
          <a:solidFill>
            <a:srgbClr val="FFFFFF"/>
          </a:solidFill>
        </p:spPr>
        <p:txBody>
          <a:bodyPr wrap="square" lIns="0" tIns="0" rIns="0" bIns="0" rtlCol="0"/>
          <a:lstStyle/>
          <a:p>
            <a:endParaRPr sz="2000"/>
          </a:p>
        </p:txBody>
      </p:sp>
      <p:sp>
        <p:nvSpPr>
          <p:cNvPr id="38" name="object 38"/>
          <p:cNvSpPr/>
          <p:nvPr/>
        </p:nvSpPr>
        <p:spPr>
          <a:xfrm>
            <a:off x="8219699" y="2882326"/>
            <a:ext cx="777776" cy="657671"/>
          </a:xfrm>
          <a:custGeom>
            <a:avLst/>
            <a:gdLst/>
            <a:ahLst/>
            <a:cxnLst/>
            <a:rect l="l" t="t" r="r" b="b"/>
            <a:pathLst>
              <a:path w="1106170" h="935354">
                <a:moveTo>
                  <a:pt x="944133" y="136903"/>
                </a:moveTo>
                <a:lnTo>
                  <a:pt x="980028" y="170247"/>
                </a:lnTo>
                <a:lnTo>
                  <a:pt x="1011435" y="205668"/>
                </a:lnTo>
                <a:lnTo>
                  <a:pt x="1038355" y="242890"/>
                </a:lnTo>
                <a:lnTo>
                  <a:pt x="1060789" y="281635"/>
                </a:lnTo>
                <a:lnTo>
                  <a:pt x="1078736" y="321627"/>
                </a:lnTo>
                <a:lnTo>
                  <a:pt x="1092197" y="362589"/>
                </a:lnTo>
                <a:lnTo>
                  <a:pt x="1101170" y="404243"/>
                </a:lnTo>
                <a:lnTo>
                  <a:pt x="1105657" y="446312"/>
                </a:lnTo>
                <a:lnTo>
                  <a:pt x="1105657" y="488520"/>
                </a:lnTo>
                <a:lnTo>
                  <a:pt x="1101170" y="530590"/>
                </a:lnTo>
                <a:lnTo>
                  <a:pt x="1092197" y="572244"/>
                </a:lnTo>
                <a:lnTo>
                  <a:pt x="1078736" y="613205"/>
                </a:lnTo>
                <a:lnTo>
                  <a:pt x="1060789" y="653197"/>
                </a:lnTo>
                <a:lnTo>
                  <a:pt x="1038355" y="691943"/>
                </a:lnTo>
                <a:lnTo>
                  <a:pt x="1011435" y="729164"/>
                </a:lnTo>
                <a:lnTo>
                  <a:pt x="980028" y="764586"/>
                </a:lnTo>
                <a:lnTo>
                  <a:pt x="944133" y="797929"/>
                </a:lnTo>
                <a:lnTo>
                  <a:pt x="906917" y="826662"/>
                </a:lnTo>
                <a:lnTo>
                  <a:pt x="867491" y="852015"/>
                </a:lnTo>
                <a:lnTo>
                  <a:pt x="826131" y="873988"/>
                </a:lnTo>
                <a:lnTo>
                  <a:pt x="783113" y="892580"/>
                </a:lnTo>
                <a:lnTo>
                  <a:pt x="738714" y="907791"/>
                </a:lnTo>
                <a:lnTo>
                  <a:pt x="693209" y="919623"/>
                </a:lnTo>
                <a:lnTo>
                  <a:pt x="646876" y="928074"/>
                </a:lnTo>
                <a:lnTo>
                  <a:pt x="599990" y="933144"/>
                </a:lnTo>
                <a:lnTo>
                  <a:pt x="552828" y="934834"/>
                </a:lnTo>
                <a:lnTo>
                  <a:pt x="505666" y="933144"/>
                </a:lnTo>
                <a:lnTo>
                  <a:pt x="458780" y="928074"/>
                </a:lnTo>
                <a:lnTo>
                  <a:pt x="412447" y="919623"/>
                </a:lnTo>
                <a:lnTo>
                  <a:pt x="366942" y="907791"/>
                </a:lnTo>
                <a:lnTo>
                  <a:pt x="322543" y="892580"/>
                </a:lnTo>
                <a:lnTo>
                  <a:pt x="279525" y="873988"/>
                </a:lnTo>
                <a:lnTo>
                  <a:pt x="238165" y="852015"/>
                </a:lnTo>
                <a:lnTo>
                  <a:pt x="198739" y="826662"/>
                </a:lnTo>
                <a:lnTo>
                  <a:pt x="161523" y="797929"/>
                </a:lnTo>
                <a:lnTo>
                  <a:pt x="125629" y="764586"/>
                </a:lnTo>
                <a:lnTo>
                  <a:pt x="94222" y="729164"/>
                </a:lnTo>
                <a:lnTo>
                  <a:pt x="67301" y="691943"/>
                </a:lnTo>
                <a:lnTo>
                  <a:pt x="44867" y="653197"/>
                </a:lnTo>
                <a:lnTo>
                  <a:pt x="26920" y="613205"/>
                </a:lnTo>
                <a:lnTo>
                  <a:pt x="13460" y="572244"/>
                </a:lnTo>
                <a:lnTo>
                  <a:pt x="4486" y="530590"/>
                </a:lnTo>
                <a:lnTo>
                  <a:pt x="0" y="488520"/>
                </a:lnTo>
                <a:lnTo>
                  <a:pt x="0" y="446312"/>
                </a:lnTo>
                <a:lnTo>
                  <a:pt x="4486" y="404243"/>
                </a:lnTo>
                <a:lnTo>
                  <a:pt x="13460" y="362589"/>
                </a:lnTo>
                <a:lnTo>
                  <a:pt x="26920" y="321627"/>
                </a:lnTo>
                <a:lnTo>
                  <a:pt x="44867" y="281635"/>
                </a:lnTo>
                <a:lnTo>
                  <a:pt x="67301" y="242890"/>
                </a:lnTo>
                <a:lnTo>
                  <a:pt x="94222" y="205668"/>
                </a:lnTo>
                <a:lnTo>
                  <a:pt x="125629" y="170247"/>
                </a:lnTo>
                <a:lnTo>
                  <a:pt x="161523" y="136903"/>
                </a:lnTo>
                <a:lnTo>
                  <a:pt x="198739" y="108170"/>
                </a:lnTo>
                <a:lnTo>
                  <a:pt x="238165" y="82818"/>
                </a:lnTo>
                <a:lnTo>
                  <a:pt x="279525" y="60845"/>
                </a:lnTo>
                <a:lnTo>
                  <a:pt x="322543" y="42254"/>
                </a:lnTo>
                <a:lnTo>
                  <a:pt x="366942" y="27042"/>
                </a:lnTo>
                <a:lnTo>
                  <a:pt x="412447" y="15211"/>
                </a:lnTo>
                <a:lnTo>
                  <a:pt x="458780" y="6760"/>
                </a:lnTo>
                <a:lnTo>
                  <a:pt x="505666" y="1690"/>
                </a:lnTo>
                <a:lnTo>
                  <a:pt x="552828" y="0"/>
                </a:lnTo>
                <a:lnTo>
                  <a:pt x="599990" y="1690"/>
                </a:lnTo>
                <a:lnTo>
                  <a:pt x="646876" y="6760"/>
                </a:lnTo>
                <a:lnTo>
                  <a:pt x="693209" y="15211"/>
                </a:lnTo>
                <a:lnTo>
                  <a:pt x="738714" y="27042"/>
                </a:lnTo>
                <a:lnTo>
                  <a:pt x="783113" y="42254"/>
                </a:lnTo>
                <a:lnTo>
                  <a:pt x="826131" y="60845"/>
                </a:lnTo>
                <a:lnTo>
                  <a:pt x="867491" y="82818"/>
                </a:lnTo>
                <a:lnTo>
                  <a:pt x="906917" y="108170"/>
                </a:lnTo>
                <a:lnTo>
                  <a:pt x="944133" y="136903"/>
                </a:lnTo>
              </a:path>
            </a:pathLst>
          </a:custGeom>
          <a:ln w="22338">
            <a:solidFill>
              <a:srgbClr val="000000"/>
            </a:solidFill>
          </a:ln>
        </p:spPr>
        <p:txBody>
          <a:bodyPr wrap="square" lIns="0" tIns="0" rIns="0" bIns="0" rtlCol="0"/>
          <a:lstStyle/>
          <a:p>
            <a:endParaRPr sz="2000"/>
          </a:p>
        </p:txBody>
      </p:sp>
      <p:sp>
        <p:nvSpPr>
          <p:cNvPr id="39" name="object 39"/>
          <p:cNvSpPr/>
          <p:nvPr/>
        </p:nvSpPr>
        <p:spPr>
          <a:xfrm>
            <a:off x="8608407" y="2362778"/>
            <a:ext cx="0" cy="512118"/>
          </a:xfrm>
          <a:custGeom>
            <a:avLst/>
            <a:gdLst/>
            <a:ahLst/>
            <a:cxnLst/>
            <a:rect l="l" t="t" r="r" b="b"/>
            <a:pathLst>
              <a:path h="728345">
                <a:moveTo>
                  <a:pt x="0" y="727749"/>
                </a:moveTo>
                <a:lnTo>
                  <a:pt x="0" y="0"/>
                </a:lnTo>
              </a:path>
            </a:pathLst>
          </a:custGeom>
          <a:ln w="22359">
            <a:solidFill>
              <a:srgbClr val="000000"/>
            </a:solidFill>
          </a:ln>
        </p:spPr>
        <p:txBody>
          <a:bodyPr wrap="square" lIns="0" tIns="0" rIns="0" bIns="0" rtlCol="0"/>
          <a:lstStyle/>
          <a:p>
            <a:endParaRPr sz="2000"/>
          </a:p>
        </p:txBody>
      </p:sp>
      <p:sp>
        <p:nvSpPr>
          <p:cNvPr id="40" name="object 40"/>
          <p:cNvSpPr/>
          <p:nvPr/>
        </p:nvSpPr>
        <p:spPr>
          <a:xfrm>
            <a:off x="8561244" y="2237207"/>
            <a:ext cx="94654" cy="125909"/>
          </a:xfrm>
          <a:custGeom>
            <a:avLst/>
            <a:gdLst/>
            <a:ahLst/>
            <a:cxnLst/>
            <a:rect l="l" t="t" r="r" b="b"/>
            <a:pathLst>
              <a:path w="134620" h="179070">
                <a:moveTo>
                  <a:pt x="67077" y="0"/>
                </a:moveTo>
                <a:lnTo>
                  <a:pt x="0" y="178588"/>
                </a:lnTo>
                <a:lnTo>
                  <a:pt x="134155" y="178588"/>
                </a:lnTo>
                <a:lnTo>
                  <a:pt x="67077" y="0"/>
                </a:lnTo>
                <a:close/>
              </a:path>
            </a:pathLst>
          </a:custGeom>
          <a:solidFill>
            <a:srgbClr val="000000"/>
          </a:solidFill>
        </p:spPr>
        <p:txBody>
          <a:bodyPr wrap="square" lIns="0" tIns="0" rIns="0" bIns="0" rtlCol="0"/>
          <a:lstStyle/>
          <a:p>
            <a:endParaRPr sz="2000"/>
          </a:p>
        </p:txBody>
      </p:sp>
      <p:sp>
        <p:nvSpPr>
          <p:cNvPr id="41" name="object 41"/>
          <p:cNvSpPr/>
          <p:nvPr/>
        </p:nvSpPr>
        <p:spPr>
          <a:xfrm>
            <a:off x="8561244" y="2237208"/>
            <a:ext cx="94654" cy="125909"/>
          </a:xfrm>
          <a:custGeom>
            <a:avLst/>
            <a:gdLst/>
            <a:ahLst/>
            <a:cxnLst/>
            <a:rect l="l" t="t" r="r" b="b"/>
            <a:pathLst>
              <a:path w="134620" h="179070">
                <a:moveTo>
                  <a:pt x="67077" y="0"/>
                </a:moveTo>
                <a:lnTo>
                  <a:pt x="0" y="178588"/>
                </a:lnTo>
                <a:lnTo>
                  <a:pt x="134154" y="178588"/>
                </a:lnTo>
                <a:lnTo>
                  <a:pt x="67077" y="0"/>
                </a:lnTo>
                <a:close/>
              </a:path>
            </a:pathLst>
          </a:custGeom>
          <a:ln w="22346">
            <a:solidFill>
              <a:srgbClr val="000000"/>
            </a:solidFill>
          </a:ln>
        </p:spPr>
        <p:txBody>
          <a:bodyPr wrap="square" lIns="0" tIns="0" rIns="0" bIns="0" rtlCol="0"/>
          <a:lstStyle/>
          <a:p>
            <a:endParaRPr sz="2000"/>
          </a:p>
        </p:txBody>
      </p:sp>
      <p:sp>
        <p:nvSpPr>
          <p:cNvPr id="42" name="object 42"/>
          <p:cNvSpPr/>
          <p:nvPr/>
        </p:nvSpPr>
        <p:spPr>
          <a:xfrm>
            <a:off x="9907390" y="2289948"/>
            <a:ext cx="548283" cy="331738"/>
          </a:xfrm>
          <a:custGeom>
            <a:avLst/>
            <a:gdLst/>
            <a:ahLst/>
            <a:cxnLst/>
            <a:rect l="l" t="t" r="r" b="b"/>
            <a:pathLst>
              <a:path w="779779" h="471804">
                <a:moveTo>
                  <a:pt x="779757" y="471396"/>
                </a:moveTo>
                <a:lnTo>
                  <a:pt x="0" y="0"/>
                </a:lnTo>
              </a:path>
            </a:pathLst>
          </a:custGeom>
          <a:ln w="22333">
            <a:solidFill>
              <a:srgbClr val="000000"/>
            </a:solidFill>
          </a:ln>
        </p:spPr>
        <p:txBody>
          <a:bodyPr wrap="square" lIns="0" tIns="0" rIns="0" bIns="0" rtlCol="0"/>
          <a:lstStyle/>
          <a:p>
            <a:endParaRPr sz="2000"/>
          </a:p>
        </p:txBody>
      </p:sp>
      <p:sp>
        <p:nvSpPr>
          <p:cNvPr id="43" name="object 43"/>
          <p:cNvSpPr/>
          <p:nvPr/>
        </p:nvSpPr>
        <p:spPr>
          <a:xfrm>
            <a:off x="9799806" y="2224908"/>
            <a:ext cx="132159" cy="105370"/>
          </a:xfrm>
          <a:custGeom>
            <a:avLst/>
            <a:gdLst/>
            <a:ahLst/>
            <a:cxnLst/>
            <a:rect l="l" t="t" r="r" b="b"/>
            <a:pathLst>
              <a:path w="187959" h="149860">
                <a:moveTo>
                  <a:pt x="0" y="0"/>
                </a:moveTo>
                <a:lnTo>
                  <a:pt x="118266" y="149787"/>
                </a:lnTo>
                <a:lnTo>
                  <a:pt x="187754" y="35213"/>
                </a:lnTo>
                <a:lnTo>
                  <a:pt x="0" y="0"/>
                </a:lnTo>
                <a:close/>
              </a:path>
            </a:pathLst>
          </a:custGeom>
          <a:solidFill>
            <a:srgbClr val="000000"/>
          </a:solidFill>
        </p:spPr>
        <p:txBody>
          <a:bodyPr wrap="square" lIns="0" tIns="0" rIns="0" bIns="0" rtlCol="0"/>
          <a:lstStyle/>
          <a:p>
            <a:endParaRPr sz="2000"/>
          </a:p>
        </p:txBody>
      </p:sp>
      <p:sp>
        <p:nvSpPr>
          <p:cNvPr id="44" name="object 44"/>
          <p:cNvSpPr/>
          <p:nvPr/>
        </p:nvSpPr>
        <p:spPr>
          <a:xfrm>
            <a:off x="9799805" y="2224908"/>
            <a:ext cx="132159" cy="105370"/>
          </a:xfrm>
          <a:custGeom>
            <a:avLst/>
            <a:gdLst/>
            <a:ahLst/>
            <a:cxnLst/>
            <a:rect l="l" t="t" r="r" b="b"/>
            <a:pathLst>
              <a:path w="187959" h="149860">
                <a:moveTo>
                  <a:pt x="0" y="0"/>
                </a:moveTo>
                <a:lnTo>
                  <a:pt x="118266" y="149786"/>
                </a:lnTo>
                <a:lnTo>
                  <a:pt x="187754" y="35213"/>
                </a:lnTo>
                <a:lnTo>
                  <a:pt x="0" y="0"/>
                </a:lnTo>
                <a:close/>
              </a:path>
            </a:pathLst>
          </a:custGeom>
          <a:ln w="22337">
            <a:solidFill>
              <a:srgbClr val="000000"/>
            </a:solidFill>
          </a:ln>
        </p:spPr>
        <p:txBody>
          <a:bodyPr wrap="square" lIns="0" tIns="0" rIns="0" bIns="0" rtlCol="0"/>
          <a:lstStyle/>
          <a:p>
            <a:endParaRPr sz="2000"/>
          </a:p>
        </p:txBody>
      </p:sp>
      <p:sp>
        <p:nvSpPr>
          <p:cNvPr id="45" name="object 45"/>
          <p:cNvSpPr/>
          <p:nvPr/>
        </p:nvSpPr>
        <p:spPr>
          <a:xfrm>
            <a:off x="8870152" y="2095474"/>
            <a:ext cx="516582" cy="5804"/>
          </a:xfrm>
          <a:custGeom>
            <a:avLst/>
            <a:gdLst/>
            <a:ahLst/>
            <a:cxnLst/>
            <a:rect l="l" t="t" r="r" b="b"/>
            <a:pathLst>
              <a:path w="734695" h="8255">
                <a:moveTo>
                  <a:pt x="734540" y="8009"/>
                </a:moveTo>
                <a:lnTo>
                  <a:pt x="0" y="0"/>
                </a:lnTo>
              </a:path>
            </a:pathLst>
          </a:custGeom>
          <a:ln w="22323">
            <a:solidFill>
              <a:srgbClr val="000000"/>
            </a:solidFill>
          </a:ln>
        </p:spPr>
        <p:txBody>
          <a:bodyPr wrap="square" lIns="0" tIns="0" rIns="0" bIns="0" rtlCol="0"/>
          <a:lstStyle/>
          <a:p>
            <a:endParaRPr sz="2000"/>
          </a:p>
        </p:txBody>
      </p:sp>
      <p:sp>
        <p:nvSpPr>
          <p:cNvPr id="46" name="object 46"/>
          <p:cNvSpPr/>
          <p:nvPr/>
        </p:nvSpPr>
        <p:spPr>
          <a:xfrm>
            <a:off x="8744390" y="2048387"/>
            <a:ext cx="126356" cy="94208"/>
          </a:xfrm>
          <a:custGeom>
            <a:avLst/>
            <a:gdLst/>
            <a:ahLst/>
            <a:cxnLst/>
            <a:rect l="l" t="t" r="r" b="b"/>
            <a:pathLst>
              <a:path w="179704" h="133985">
                <a:moveTo>
                  <a:pt x="179595" y="0"/>
                </a:moveTo>
                <a:lnTo>
                  <a:pt x="0" y="65015"/>
                </a:lnTo>
                <a:lnTo>
                  <a:pt x="178128" y="133935"/>
                </a:lnTo>
                <a:lnTo>
                  <a:pt x="179595" y="0"/>
                </a:lnTo>
                <a:close/>
              </a:path>
            </a:pathLst>
          </a:custGeom>
          <a:solidFill>
            <a:srgbClr val="000000"/>
          </a:solidFill>
        </p:spPr>
        <p:txBody>
          <a:bodyPr wrap="square" lIns="0" tIns="0" rIns="0" bIns="0" rtlCol="0"/>
          <a:lstStyle/>
          <a:p>
            <a:endParaRPr sz="2000"/>
          </a:p>
        </p:txBody>
      </p:sp>
      <p:sp>
        <p:nvSpPr>
          <p:cNvPr id="47" name="object 47"/>
          <p:cNvSpPr/>
          <p:nvPr/>
        </p:nvSpPr>
        <p:spPr>
          <a:xfrm>
            <a:off x="8744389" y="2048387"/>
            <a:ext cx="126356" cy="94208"/>
          </a:xfrm>
          <a:custGeom>
            <a:avLst/>
            <a:gdLst/>
            <a:ahLst/>
            <a:cxnLst/>
            <a:rect l="l" t="t" r="r" b="b"/>
            <a:pathLst>
              <a:path w="179704" h="133985">
                <a:moveTo>
                  <a:pt x="0" y="65015"/>
                </a:moveTo>
                <a:lnTo>
                  <a:pt x="178128" y="133934"/>
                </a:lnTo>
                <a:lnTo>
                  <a:pt x="179595" y="0"/>
                </a:lnTo>
                <a:lnTo>
                  <a:pt x="0" y="65015"/>
                </a:lnTo>
                <a:close/>
              </a:path>
            </a:pathLst>
          </a:custGeom>
          <a:ln w="22336">
            <a:solidFill>
              <a:srgbClr val="000000"/>
            </a:solidFill>
          </a:ln>
        </p:spPr>
        <p:txBody>
          <a:bodyPr wrap="square" lIns="0" tIns="0" rIns="0" bIns="0" rtlCol="0"/>
          <a:lstStyle/>
          <a:p>
            <a:endParaRPr sz="2000"/>
          </a:p>
        </p:txBody>
      </p:sp>
      <p:sp>
        <p:nvSpPr>
          <p:cNvPr id="48" name="object 48"/>
          <p:cNvSpPr/>
          <p:nvPr/>
        </p:nvSpPr>
        <p:spPr>
          <a:xfrm>
            <a:off x="8511302" y="1986951"/>
            <a:ext cx="194221" cy="211633"/>
          </a:xfrm>
          <a:custGeom>
            <a:avLst/>
            <a:gdLst/>
            <a:ahLst/>
            <a:cxnLst/>
            <a:rect l="l" t="t" r="r" b="b"/>
            <a:pathLst>
              <a:path w="276225" h="300989">
                <a:moveTo>
                  <a:pt x="159497" y="0"/>
                </a:moveTo>
                <a:lnTo>
                  <a:pt x="116716" y="0"/>
                </a:lnTo>
                <a:lnTo>
                  <a:pt x="75563" y="14252"/>
                </a:lnTo>
                <a:lnTo>
                  <a:pt x="39292" y="42756"/>
                </a:lnTo>
                <a:lnTo>
                  <a:pt x="13097" y="82224"/>
                </a:lnTo>
                <a:lnTo>
                  <a:pt x="0" y="127005"/>
                </a:lnTo>
                <a:lnTo>
                  <a:pt x="0" y="173557"/>
                </a:lnTo>
                <a:lnTo>
                  <a:pt x="13097" y="218338"/>
                </a:lnTo>
                <a:lnTo>
                  <a:pt x="39292" y="257805"/>
                </a:lnTo>
                <a:lnTo>
                  <a:pt x="75563" y="286310"/>
                </a:lnTo>
                <a:lnTo>
                  <a:pt x="116716" y="300562"/>
                </a:lnTo>
                <a:lnTo>
                  <a:pt x="159497" y="300562"/>
                </a:lnTo>
                <a:lnTo>
                  <a:pt x="200650" y="286310"/>
                </a:lnTo>
                <a:lnTo>
                  <a:pt x="236921" y="257805"/>
                </a:lnTo>
                <a:lnTo>
                  <a:pt x="263116" y="218338"/>
                </a:lnTo>
                <a:lnTo>
                  <a:pt x="276214" y="173557"/>
                </a:lnTo>
                <a:lnTo>
                  <a:pt x="276214" y="127005"/>
                </a:lnTo>
                <a:lnTo>
                  <a:pt x="263116" y="82224"/>
                </a:lnTo>
                <a:lnTo>
                  <a:pt x="236921" y="42756"/>
                </a:lnTo>
                <a:lnTo>
                  <a:pt x="200650" y="14252"/>
                </a:lnTo>
                <a:lnTo>
                  <a:pt x="159497" y="0"/>
                </a:lnTo>
                <a:close/>
              </a:path>
            </a:pathLst>
          </a:custGeom>
          <a:solidFill>
            <a:srgbClr val="000000"/>
          </a:solidFill>
        </p:spPr>
        <p:txBody>
          <a:bodyPr wrap="square" lIns="0" tIns="0" rIns="0" bIns="0" rtlCol="0"/>
          <a:lstStyle/>
          <a:p>
            <a:endParaRPr sz="2000"/>
          </a:p>
        </p:txBody>
      </p:sp>
      <p:sp>
        <p:nvSpPr>
          <p:cNvPr id="49" name="object 49"/>
          <p:cNvSpPr/>
          <p:nvPr/>
        </p:nvSpPr>
        <p:spPr>
          <a:xfrm>
            <a:off x="8511301" y="1986951"/>
            <a:ext cx="194221" cy="211633"/>
          </a:xfrm>
          <a:custGeom>
            <a:avLst/>
            <a:gdLst/>
            <a:ahLst/>
            <a:cxnLst/>
            <a:rect l="l" t="t" r="r" b="b"/>
            <a:pathLst>
              <a:path w="276225" h="300989">
                <a:moveTo>
                  <a:pt x="236921" y="42755"/>
                </a:moveTo>
                <a:lnTo>
                  <a:pt x="263117" y="82224"/>
                </a:lnTo>
                <a:lnTo>
                  <a:pt x="276214" y="127005"/>
                </a:lnTo>
                <a:lnTo>
                  <a:pt x="276214" y="173557"/>
                </a:lnTo>
                <a:lnTo>
                  <a:pt x="263117" y="218338"/>
                </a:lnTo>
                <a:lnTo>
                  <a:pt x="236921" y="257805"/>
                </a:lnTo>
                <a:lnTo>
                  <a:pt x="200650" y="286310"/>
                </a:lnTo>
                <a:lnTo>
                  <a:pt x="159497" y="300563"/>
                </a:lnTo>
                <a:lnTo>
                  <a:pt x="116717" y="300563"/>
                </a:lnTo>
                <a:lnTo>
                  <a:pt x="75564" y="286310"/>
                </a:lnTo>
                <a:lnTo>
                  <a:pt x="39293" y="257805"/>
                </a:lnTo>
                <a:lnTo>
                  <a:pt x="13097" y="218338"/>
                </a:lnTo>
                <a:lnTo>
                  <a:pt x="0" y="173557"/>
                </a:lnTo>
                <a:lnTo>
                  <a:pt x="0" y="127005"/>
                </a:lnTo>
                <a:lnTo>
                  <a:pt x="13097" y="82224"/>
                </a:lnTo>
                <a:lnTo>
                  <a:pt x="39293" y="42755"/>
                </a:lnTo>
                <a:lnTo>
                  <a:pt x="75564" y="14251"/>
                </a:lnTo>
                <a:lnTo>
                  <a:pt x="116717" y="0"/>
                </a:lnTo>
                <a:lnTo>
                  <a:pt x="159497" y="0"/>
                </a:lnTo>
                <a:lnTo>
                  <a:pt x="200650" y="14251"/>
                </a:lnTo>
                <a:lnTo>
                  <a:pt x="236921" y="42755"/>
                </a:lnTo>
              </a:path>
            </a:pathLst>
          </a:custGeom>
          <a:ln w="22342">
            <a:solidFill>
              <a:srgbClr val="000000"/>
            </a:solidFill>
          </a:ln>
        </p:spPr>
        <p:txBody>
          <a:bodyPr wrap="square" lIns="0" tIns="0" rIns="0" bIns="0" rtlCol="0"/>
          <a:lstStyle/>
          <a:p>
            <a:endParaRPr sz="2000"/>
          </a:p>
        </p:txBody>
      </p:sp>
      <p:sp>
        <p:nvSpPr>
          <p:cNvPr id="50" name="object 50"/>
          <p:cNvSpPr/>
          <p:nvPr/>
        </p:nvSpPr>
        <p:spPr>
          <a:xfrm>
            <a:off x="8616330" y="3702822"/>
            <a:ext cx="7143" cy="422821"/>
          </a:xfrm>
          <a:custGeom>
            <a:avLst/>
            <a:gdLst/>
            <a:ahLst/>
            <a:cxnLst/>
            <a:rect l="l" t="t" r="r" b="b"/>
            <a:pathLst>
              <a:path w="10159" h="601345">
                <a:moveTo>
                  <a:pt x="9679" y="600841"/>
                </a:moveTo>
                <a:lnTo>
                  <a:pt x="0" y="0"/>
                </a:lnTo>
              </a:path>
            </a:pathLst>
          </a:custGeom>
          <a:ln w="22359">
            <a:solidFill>
              <a:srgbClr val="000000"/>
            </a:solidFill>
          </a:ln>
        </p:spPr>
        <p:txBody>
          <a:bodyPr wrap="square" lIns="0" tIns="0" rIns="0" bIns="0" rtlCol="0"/>
          <a:lstStyle/>
          <a:p>
            <a:endParaRPr sz="2000"/>
          </a:p>
        </p:txBody>
      </p:sp>
      <p:sp>
        <p:nvSpPr>
          <p:cNvPr id="51" name="object 51"/>
          <p:cNvSpPr/>
          <p:nvPr/>
        </p:nvSpPr>
        <p:spPr>
          <a:xfrm>
            <a:off x="8569172" y="3577266"/>
            <a:ext cx="94654" cy="126356"/>
          </a:xfrm>
          <a:custGeom>
            <a:avLst/>
            <a:gdLst/>
            <a:ahLst/>
            <a:cxnLst/>
            <a:rect l="l" t="t" r="r" b="b"/>
            <a:pathLst>
              <a:path w="134620" h="179704">
                <a:moveTo>
                  <a:pt x="64193" y="0"/>
                </a:moveTo>
                <a:lnTo>
                  <a:pt x="0" y="179641"/>
                </a:lnTo>
                <a:lnTo>
                  <a:pt x="134137" y="177487"/>
                </a:lnTo>
                <a:lnTo>
                  <a:pt x="64193" y="0"/>
                </a:lnTo>
                <a:close/>
              </a:path>
            </a:pathLst>
          </a:custGeom>
          <a:solidFill>
            <a:srgbClr val="000000"/>
          </a:solidFill>
        </p:spPr>
        <p:txBody>
          <a:bodyPr wrap="square" lIns="0" tIns="0" rIns="0" bIns="0" rtlCol="0"/>
          <a:lstStyle/>
          <a:p>
            <a:endParaRPr sz="2000"/>
          </a:p>
        </p:txBody>
      </p:sp>
      <p:sp>
        <p:nvSpPr>
          <p:cNvPr id="52" name="object 52"/>
          <p:cNvSpPr/>
          <p:nvPr/>
        </p:nvSpPr>
        <p:spPr>
          <a:xfrm>
            <a:off x="8569172" y="3577266"/>
            <a:ext cx="94654" cy="126356"/>
          </a:xfrm>
          <a:custGeom>
            <a:avLst/>
            <a:gdLst/>
            <a:ahLst/>
            <a:cxnLst/>
            <a:rect l="l" t="t" r="r" b="b"/>
            <a:pathLst>
              <a:path w="134620" h="179704">
                <a:moveTo>
                  <a:pt x="64193" y="0"/>
                </a:moveTo>
                <a:lnTo>
                  <a:pt x="0" y="179642"/>
                </a:lnTo>
                <a:lnTo>
                  <a:pt x="134137" y="177488"/>
                </a:lnTo>
                <a:lnTo>
                  <a:pt x="64193" y="0"/>
                </a:lnTo>
                <a:close/>
              </a:path>
            </a:pathLst>
          </a:custGeom>
          <a:ln w="22346">
            <a:solidFill>
              <a:srgbClr val="000000"/>
            </a:solidFill>
          </a:ln>
        </p:spPr>
        <p:txBody>
          <a:bodyPr wrap="square" lIns="0" tIns="0" rIns="0" bIns="0" rtlCol="0"/>
          <a:lstStyle/>
          <a:p>
            <a:endParaRPr sz="2000"/>
          </a:p>
        </p:txBody>
      </p:sp>
      <p:sp>
        <p:nvSpPr>
          <p:cNvPr id="53" name="object 53"/>
          <p:cNvSpPr/>
          <p:nvPr/>
        </p:nvSpPr>
        <p:spPr>
          <a:xfrm>
            <a:off x="8616267" y="1434759"/>
            <a:ext cx="0" cy="512118"/>
          </a:xfrm>
          <a:custGeom>
            <a:avLst/>
            <a:gdLst/>
            <a:ahLst/>
            <a:cxnLst/>
            <a:rect l="l" t="t" r="r" b="b"/>
            <a:pathLst>
              <a:path h="728344">
                <a:moveTo>
                  <a:pt x="0" y="727749"/>
                </a:moveTo>
                <a:lnTo>
                  <a:pt x="0" y="0"/>
                </a:lnTo>
              </a:path>
            </a:pathLst>
          </a:custGeom>
          <a:ln w="22359">
            <a:solidFill>
              <a:srgbClr val="000000"/>
            </a:solidFill>
          </a:ln>
        </p:spPr>
        <p:txBody>
          <a:bodyPr wrap="square" lIns="0" tIns="0" rIns="0" bIns="0" rtlCol="0"/>
          <a:lstStyle/>
          <a:p>
            <a:endParaRPr sz="2000"/>
          </a:p>
        </p:txBody>
      </p:sp>
      <p:sp>
        <p:nvSpPr>
          <p:cNvPr id="54" name="object 54"/>
          <p:cNvSpPr/>
          <p:nvPr/>
        </p:nvSpPr>
        <p:spPr>
          <a:xfrm>
            <a:off x="8569105" y="1309188"/>
            <a:ext cx="94654" cy="125909"/>
          </a:xfrm>
          <a:custGeom>
            <a:avLst/>
            <a:gdLst/>
            <a:ahLst/>
            <a:cxnLst/>
            <a:rect l="l" t="t" r="r" b="b"/>
            <a:pathLst>
              <a:path w="134620" h="179069">
                <a:moveTo>
                  <a:pt x="67077" y="0"/>
                </a:moveTo>
                <a:lnTo>
                  <a:pt x="0" y="178588"/>
                </a:lnTo>
                <a:lnTo>
                  <a:pt x="134155" y="178588"/>
                </a:lnTo>
                <a:lnTo>
                  <a:pt x="67077" y="0"/>
                </a:lnTo>
                <a:close/>
              </a:path>
            </a:pathLst>
          </a:custGeom>
          <a:solidFill>
            <a:srgbClr val="000000"/>
          </a:solidFill>
        </p:spPr>
        <p:txBody>
          <a:bodyPr wrap="square" lIns="0" tIns="0" rIns="0" bIns="0" rtlCol="0"/>
          <a:lstStyle/>
          <a:p>
            <a:endParaRPr sz="2000"/>
          </a:p>
        </p:txBody>
      </p:sp>
      <p:sp>
        <p:nvSpPr>
          <p:cNvPr id="55" name="object 55"/>
          <p:cNvSpPr/>
          <p:nvPr/>
        </p:nvSpPr>
        <p:spPr>
          <a:xfrm>
            <a:off x="8569104" y="1309188"/>
            <a:ext cx="94654" cy="125909"/>
          </a:xfrm>
          <a:custGeom>
            <a:avLst/>
            <a:gdLst/>
            <a:ahLst/>
            <a:cxnLst/>
            <a:rect l="l" t="t" r="r" b="b"/>
            <a:pathLst>
              <a:path w="134620" h="179069">
                <a:moveTo>
                  <a:pt x="67077" y="0"/>
                </a:moveTo>
                <a:lnTo>
                  <a:pt x="0" y="178588"/>
                </a:lnTo>
                <a:lnTo>
                  <a:pt x="134154" y="178588"/>
                </a:lnTo>
                <a:lnTo>
                  <a:pt x="67077" y="0"/>
                </a:lnTo>
                <a:close/>
              </a:path>
            </a:pathLst>
          </a:custGeom>
          <a:ln w="22346">
            <a:solidFill>
              <a:srgbClr val="000000"/>
            </a:solidFill>
          </a:ln>
        </p:spPr>
        <p:txBody>
          <a:bodyPr wrap="square" lIns="0" tIns="0" rIns="0" bIns="0" rtlCol="0"/>
          <a:lstStyle/>
          <a:p>
            <a:endParaRPr sz="2000"/>
          </a:p>
        </p:txBody>
      </p:sp>
      <p:sp>
        <p:nvSpPr>
          <p:cNvPr id="56" name="object 56"/>
          <p:cNvSpPr txBox="1"/>
          <p:nvPr/>
        </p:nvSpPr>
        <p:spPr>
          <a:xfrm>
            <a:off x="7463585" y="5854017"/>
            <a:ext cx="292893" cy="376129"/>
          </a:xfrm>
          <a:prstGeom prst="rect">
            <a:avLst/>
          </a:prstGeom>
        </p:spPr>
        <p:txBody>
          <a:bodyPr vert="horz" wrap="square" lIns="0" tIns="0" rIns="0" bIns="0" rtlCol="0">
            <a:spAutoFit/>
          </a:bodyPr>
          <a:lstStyle/>
          <a:p>
            <a:pPr marL="8930"/>
            <a:r>
              <a:rPr sz="2444" i="1" spc="36" dirty="0">
                <a:latin typeface="Georgia"/>
                <a:cs typeface="Georgia"/>
              </a:rPr>
              <a:t>h</a:t>
            </a:r>
            <a:r>
              <a:rPr sz="2556" i="1" spc="26" baseline="-12471" dirty="0">
                <a:latin typeface="Trebuchet MS"/>
                <a:cs typeface="Trebuchet MS"/>
              </a:rPr>
              <a:t>t</a:t>
            </a:r>
            <a:endParaRPr sz="2556" baseline="-12471">
              <a:latin typeface="Trebuchet MS"/>
              <a:cs typeface="Trebuchet MS"/>
            </a:endParaRPr>
          </a:p>
        </p:txBody>
      </p:sp>
      <p:sp>
        <p:nvSpPr>
          <p:cNvPr id="57" name="object 57"/>
          <p:cNvSpPr txBox="1"/>
          <p:nvPr/>
        </p:nvSpPr>
        <p:spPr>
          <a:xfrm>
            <a:off x="7934468" y="5994711"/>
            <a:ext cx="142876" cy="273601"/>
          </a:xfrm>
          <a:prstGeom prst="rect">
            <a:avLst/>
          </a:prstGeom>
        </p:spPr>
        <p:txBody>
          <a:bodyPr vert="horz" wrap="square" lIns="0" tIns="0" rIns="0" bIns="0" rtlCol="0">
            <a:spAutoFit/>
          </a:bodyPr>
          <a:lstStyle/>
          <a:p>
            <a:pPr marL="8930"/>
            <a:r>
              <a:rPr sz="1778" spc="21" dirty="0"/>
              <a:t>1</a:t>
            </a:r>
            <a:endParaRPr sz="1778"/>
          </a:p>
        </p:txBody>
      </p:sp>
      <p:sp>
        <p:nvSpPr>
          <p:cNvPr id="58" name="object 58"/>
          <p:cNvSpPr txBox="1"/>
          <p:nvPr/>
        </p:nvSpPr>
        <p:spPr>
          <a:xfrm>
            <a:off x="10497792" y="4504133"/>
            <a:ext cx="292893" cy="376129"/>
          </a:xfrm>
          <a:prstGeom prst="rect">
            <a:avLst/>
          </a:prstGeom>
        </p:spPr>
        <p:txBody>
          <a:bodyPr vert="horz" wrap="square" lIns="0" tIns="0" rIns="0" bIns="0" rtlCol="0">
            <a:spAutoFit/>
          </a:bodyPr>
          <a:lstStyle/>
          <a:p>
            <a:pPr marL="8930"/>
            <a:r>
              <a:rPr sz="2444" i="1" spc="36" dirty="0">
                <a:latin typeface="Georgia"/>
                <a:cs typeface="Georgia"/>
              </a:rPr>
              <a:t>h</a:t>
            </a:r>
            <a:r>
              <a:rPr sz="2556" i="1" spc="26" baseline="-12471" dirty="0">
                <a:latin typeface="Trebuchet MS"/>
                <a:cs typeface="Trebuchet MS"/>
              </a:rPr>
              <a:t>t</a:t>
            </a:r>
            <a:endParaRPr sz="2556" baseline="-12471">
              <a:latin typeface="Trebuchet MS"/>
              <a:cs typeface="Trebuchet MS"/>
            </a:endParaRPr>
          </a:p>
        </p:txBody>
      </p:sp>
      <p:sp>
        <p:nvSpPr>
          <p:cNvPr id="59" name="object 59"/>
          <p:cNvSpPr txBox="1"/>
          <p:nvPr/>
        </p:nvSpPr>
        <p:spPr>
          <a:xfrm>
            <a:off x="10968675" y="4644827"/>
            <a:ext cx="142876" cy="273601"/>
          </a:xfrm>
          <a:prstGeom prst="rect">
            <a:avLst/>
          </a:prstGeom>
        </p:spPr>
        <p:txBody>
          <a:bodyPr vert="horz" wrap="square" lIns="0" tIns="0" rIns="0" bIns="0" rtlCol="0">
            <a:spAutoFit/>
          </a:bodyPr>
          <a:lstStyle/>
          <a:p>
            <a:pPr marL="8930"/>
            <a:r>
              <a:rPr sz="1778" spc="21" dirty="0"/>
              <a:t>1</a:t>
            </a:r>
            <a:endParaRPr sz="1778"/>
          </a:p>
        </p:txBody>
      </p:sp>
      <p:sp>
        <p:nvSpPr>
          <p:cNvPr id="60" name="object 60"/>
          <p:cNvSpPr txBox="1"/>
          <p:nvPr/>
        </p:nvSpPr>
        <p:spPr>
          <a:xfrm>
            <a:off x="10497792" y="2385137"/>
            <a:ext cx="292893" cy="376129"/>
          </a:xfrm>
          <a:prstGeom prst="rect">
            <a:avLst/>
          </a:prstGeom>
        </p:spPr>
        <p:txBody>
          <a:bodyPr vert="horz" wrap="square" lIns="0" tIns="0" rIns="0" bIns="0" rtlCol="0">
            <a:spAutoFit/>
          </a:bodyPr>
          <a:lstStyle/>
          <a:p>
            <a:pPr marL="8930"/>
            <a:r>
              <a:rPr sz="2444" i="1" spc="36" dirty="0">
                <a:latin typeface="Georgia"/>
                <a:cs typeface="Georgia"/>
              </a:rPr>
              <a:t>h</a:t>
            </a:r>
            <a:r>
              <a:rPr sz="2556" i="1" spc="26" baseline="-12471" dirty="0">
                <a:latin typeface="Trebuchet MS"/>
                <a:cs typeface="Trebuchet MS"/>
              </a:rPr>
              <a:t>t</a:t>
            </a:r>
            <a:endParaRPr sz="2556" baseline="-12471">
              <a:latin typeface="Trebuchet MS"/>
              <a:cs typeface="Trebuchet MS"/>
            </a:endParaRPr>
          </a:p>
        </p:txBody>
      </p:sp>
      <p:sp>
        <p:nvSpPr>
          <p:cNvPr id="61" name="object 61"/>
          <p:cNvSpPr txBox="1"/>
          <p:nvPr/>
        </p:nvSpPr>
        <p:spPr>
          <a:xfrm>
            <a:off x="10968675" y="2525831"/>
            <a:ext cx="142876" cy="273601"/>
          </a:xfrm>
          <a:prstGeom prst="rect">
            <a:avLst/>
          </a:prstGeom>
        </p:spPr>
        <p:txBody>
          <a:bodyPr vert="horz" wrap="square" lIns="0" tIns="0" rIns="0" bIns="0" rtlCol="0">
            <a:spAutoFit/>
          </a:bodyPr>
          <a:lstStyle/>
          <a:p>
            <a:pPr marL="8930"/>
            <a:r>
              <a:rPr sz="1778" spc="21" dirty="0"/>
              <a:t>1</a:t>
            </a:r>
            <a:endParaRPr sz="1778"/>
          </a:p>
        </p:txBody>
      </p:sp>
      <p:sp>
        <p:nvSpPr>
          <p:cNvPr id="62" name="object 62"/>
          <p:cNvSpPr txBox="1"/>
          <p:nvPr/>
        </p:nvSpPr>
        <p:spPr>
          <a:xfrm>
            <a:off x="10501629" y="3954770"/>
            <a:ext cx="291554" cy="376129"/>
          </a:xfrm>
          <a:prstGeom prst="rect">
            <a:avLst/>
          </a:prstGeom>
        </p:spPr>
        <p:txBody>
          <a:bodyPr vert="horz" wrap="square" lIns="0" tIns="0" rIns="0" bIns="0" rtlCol="0">
            <a:spAutoFit/>
          </a:bodyPr>
          <a:lstStyle/>
          <a:p>
            <a:pPr marL="8930"/>
            <a:r>
              <a:rPr sz="2444" i="1" spc="-49" dirty="0">
                <a:latin typeface="Verdana"/>
                <a:cs typeface="Verdana"/>
              </a:rPr>
              <a:t>x</a:t>
            </a:r>
            <a:r>
              <a:rPr sz="2556" i="1" spc="26" baseline="-12471" dirty="0">
                <a:latin typeface="Trebuchet MS"/>
                <a:cs typeface="Trebuchet MS"/>
              </a:rPr>
              <a:t>t</a:t>
            </a:r>
            <a:endParaRPr sz="2556" baseline="-12471">
              <a:latin typeface="Trebuchet MS"/>
              <a:cs typeface="Trebuchet MS"/>
            </a:endParaRPr>
          </a:p>
        </p:txBody>
      </p:sp>
      <p:sp>
        <p:nvSpPr>
          <p:cNvPr id="63" name="object 63"/>
          <p:cNvSpPr/>
          <p:nvPr/>
        </p:nvSpPr>
        <p:spPr>
          <a:xfrm>
            <a:off x="9966726" y="2097511"/>
            <a:ext cx="544264" cy="0"/>
          </a:xfrm>
          <a:custGeom>
            <a:avLst/>
            <a:gdLst/>
            <a:ahLst/>
            <a:cxnLst/>
            <a:rect l="l" t="t" r="r" b="b"/>
            <a:pathLst>
              <a:path w="774065">
                <a:moveTo>
                  <a:pt x="773626" y="0"/>
                </a:moveTo>
                <a:lnTo>
                  <a:pt x="0" y="0"/>
                </a:lnTo>
              </a:path>
            </a:pathLst>
          </a:custGeom>
          <a:ln w="22323">
            <a:solidFill>
              <a:srgbClr val="000000"/>
            </a:solidFill>
          </a:ln>
        </p:spPr>
        <p:txBody>
          <a:bodyPr wrap="square" lIns="0" tIns="0" rIns="0" bIns="0" rtlCol="0"/>
          <a:lstStyle/>
          <a:p>
            <a:endParaRPr sz="2000"/>
          </a:p>
        </p:txBody>
      </p:sp>
      <p:sp>
        <p:nvSpPr>
          <p:cNvPr id="64" name="object 64"/>
          <p:cNvSpPr/>
          <p:nvPr/>
        </p:nvSpPr>
        <p:spPr>
          <a:xfrm>
            <a:off x="9840954" y="2050423"/>
            <a:ext cx="125909" cy="94208"/>
          </a:xfrm>
          <a:custGeom>
            <a:avLst/>
            <a:gdLst/>
            <a:ahLst/>
            <a:cxnLst/>
            <a:rect l="l" t="t" r="r" b="b"/>
            <a:pathLst>
              <a:path w="179070" h="133985">
                <a:moveTo>
                  <a:pt x="178874" y="0"/>
                </a:moveTo>
                <a:lnTo>
                  <a:pt x="0" y="66970"/>
                </a:lnTo>
                <a:lnTo>
                  <a:pt x="178874" y="133941"/>
                </a:lnTo>
                <a:lnTo>
                  <a:pt x="178874" y="0"/>
                </a:lnTo>
                <a:close/>
              </a:path>
            </a:pathLst>
          </a:custGeom>
          <a:solidFill>
            <a:srgbClr val="000000"/>
          </a:solidFill>
        </p:spPr>
        <p:txBody>
          <a:bodyPr wrap="square" lIns="0" tIns="0" rIns="0" bIns="0" rtlCol="0"/>
          <a:lstStyle/>
          <a:p>
            <a:endParaRPr sz="2000"/>
          </a:p>
        </p:txBody>
      </p:sp>
      <p:sp>
        <p:nvSpPr>
          <p:cNvPr id="65" name="object 65"/>
          <p:cNvSpPr/>
          <p:nvPr/>
        </p:nvSpPr>
        <p:spPr>
          <a:xfrm>
            <a:off x="9840954" y="2050423"/>
            <a:ext cx="125909" cy="94208"/>
          </a:xfrm>
          <a:custGeom>
            <a:avLst/>
            <a:gdLst/>
            <a:ahLst/>
            <a:cxnLst/>
            <a:rect l="l" t="t" r="r" b="b"/>
            <a:pathLst>
              <a:path w="179070" h="133985">
                <a:moveTo>
                  <a:pt x="0" y="66970"/>
                </a:moveTo>
                <a:lnTo>
                  <a:pt x="178873" y="133941"/>
                </a:lnTo>
                <a:lnTo>
                  <a:pt x="178873" y="0"/>
                </a:lnTo>
                <a:lnTo>
                  <a:pt x="0" y="66970"/>
                </a:lnTo>
                <a:close/>
              </a:path>
            </a:pathLst>
          </a:custGeom>
          <a:ln w="22336">
            <a:solidFill>
              <a:srgbClr val="000000"/>
            </a:solidFill>
          </a:ln>
        </p:spPr>
        <p:txBody>
          <a:bodyPr wrap="square" lIns="0" tIns="0" rIns="0" bIns="0" rtlCol="0"/>
          <a:lstStyle/>
          <a:p>
            <a:endParaRPr sz="2000"/>
          </a:p>
        </p:txBody>
      </p:sp>
      <p:sp>
        <p:nvSpPr>
          <p:cNvPr id="66" name="object 66"/>
          <p:cNvSpPr txBox="1"/>
          <p:nvPr/>
        </p:nvSpPr>
        <p:spPr>
          <a:xfrm>
            <a:off x="10501629" y="1820075"/>
            <a:ext cx="291554" cy="376129"/>
          </a:xfrm>
          <a:prstGeom prst="rect">
            <a:avLst/>
          </a:prstGeom>
        </p:spPr>
        <p:txBody>
          <a:bodyPr vert="horz" wrap="square" lIns="0" tIns="0" rIns="0" bIns="0" rtlCol="0">
            <a:spAutoFit/>
          </a:bodyPr>
          <a:lstStyle/>
          <a:p>
            <a:pPr marL="8930"/>
            <a:r>
              <a:rPr sz="2444" i="1" spc="-49" dirty="0">
                <a:latin typeface="Verdana"/>
                <a:cs typeface="Verdana"/>
              </a:rPr>
              <a:t>x</a:t>
            </a:r>
            <a:r>
              <a:rPr sz="2556" i="1" spc="26" baseline="-12471" dirty="0">
                <a:latin typeface="Trebuchet MS"/>
                <a:cs typeface="Trebuchet MS"/>
              </a:rPr>
              <a:t>t</a:t>
            </a:r>
            <a:endParaRPr sz="2556" baseline="-12471">
              <a:latin typeface="Trebuchet MS"/>
              <a:cs typeface="Trebuchet MS"/>
            </a:endParaRPr>
          </a:p>
        </p:txBody>
      </p:sp>
      <p:sp>
        <p:nvSpPr>
          <p:cNvPr id="67" name="object 67"/>
          <p:cNvSpPr txBox="1"/>
          <p:nvPr/>
        </p:nvSpPr>
        <p:spPr>
          <a:xfrm>
            <a:off x="8520746" y="5806930"/>
            <a:ext cx="291554" cy="376129"/>
          </a:xfrm>
          <a:prstGeom prst="rect">
            <a:avLst/>
          </a:prstGeom>
        </p:spPr>
        <p:txBody>
          <a:bodyPr vert="horz" wrap="square" lIns="0" tIns="0" rIns="0" bIns="0" rtlCol="0">
            <a:spAutoFit/>
          </a:bodyPr>
          <a:lstStyle/>
          <a:p>
            <a:pPr marL="8930"/>
            <a:r>
              <a:rPr sz="2444" i="1" spc="-49" dirty="0">
                <a:latin typeface="Verdana"/>
                <a:cs typeface="Verdana"/>
              </a:rPr>
              <a:t>x</a:t>
            </a:r>
            <a:r>
              <a:rPr sz="2556" i="1" spc="26" baseline="-12471" dirty="0">
                <a:latin typeface="Trebuchet MS"/>
                <a:cs typeface="Trebuchet MS"/>
              </a:rPr>
              <a:t>t</a:t>
            </a:r>
            <a:endParaRPr sz="2556" baseline="-12471">
              <a:latin typeface="Trebuchet MS"/>
              <a:cs typeface="Trebuchet MS"/>
            </a:endParaRPr>
          </a:p>
        </p:txBody>
      </p:sp>
      <p:sp>
        <p:nvSpPr>
          <p:cNvPr id="68" name="object 68"/>
          <p:cNvSpPr/>
          <p:nvPr/>
        </p:nvSpPr>
        <p:spPr>
          <a:xfrm>
            <a:off x="8435474" y="5145218"/>
            <a:ext cx="346026" cy="145108"/>
          </a:xfrm>
          <a:custGeom>
            <a:avLst/>
            <a:gdLst/>
            <a:ahLst/>
            <a:cxnLst/>
            <a:rect l="l" t="t" r="r" b="b"/>
            <a:pathLst>
              <a:path w="492125" h="206375">
                <a:moveTo>
                  <a:pt x="0" y="205578"/>
                </a:moveTo>
                <a:lnTo>
                  <a:pt x="51355" y="204522"/>
                </a:lnTo>
                <a:lnTo>
                  <a:pt x="104149" y="205845"/>
                </a:lnTo>
                <a:lnTo>
                  <a:pt x="154074" y="202408"/>
                </a:lnTo>
                <a:lnTo>
                  <a:pt x="196820" y="187069"/>
                </a:lnTo>
                <a:lnTo>
                  <a:pt x="227528" y="151359"/>
                </a:lnTo>
                <a:lnTo>
                  <a:pt x="249733" y="101272"/>
                </a:lnTo>
                <a:lnTo>
                  <a:pt x="271727" y="51369"/>
                </a:lnTo>
                <a:lnTo>
                  <a:pt x="301803" y="16209"/>
                </a:lnTo>
                <a:lnTo>
                  <a:pt x="343343" y="1925"/>
                </a:lnTo>
                <a:lnTo>
                  <a:pt x="391534" y="0"/>
                </a:lnTo>
                <a:lnTo>
                  <a:pt x="442384" y="3018"/>
                </a:lnTo>
                <a:lnTo>
                  <a:pt x="491901" y="3565"/>
                </a:lnTo>
              </a:path>
            </a:pathLst>
          </a:custGeom>
          <a:ln w="22328">
            <a:solidFill>
              <a:srgbClr val="000000"/>
            </a:solidFill>
          </a:ln>
        </p:spPr>
        <p:txBody>
          <a:bodyPr wrap="square" lIns="0" tIns="0" rIns="0" bIns="0" rtlCol="0"/>
          <a:lstStyle/>
          <a:p>
            <a:endParaRPr sz="2000"/>
          </a:p>
        </p:txBody>
      </p:sp>
      <p:sp>
        <p:nvSpPr>
          <p:cNvPr id="70" name="object 70"/>
          <p:cNvSpPr/>
          <p:nvPr/>
        </p:nvSpPr>
        <p:spPr>
          <a:xfrm>
            <a:off x="9425914" y="4138089"/>
            <a:ext cx="346026" cy="145108"/>
          </a:xfrm>
          <a:custGeom>
            <a:avLst/>
            <a:gdLst/>
            <a:ahLst/>
            <a:cxnLst/>
            <a:rect l="l" t="t" r="r" b="b"/>
            <a:pathLst>
              <a:path w="492125" h="206375">
                <a:moveTo>
                  <a:pt x="0" y="205578"/>
                </a:moveTo>
                <a:lnTo>
                  <a:pt x="51356" y="204522"/>
                </a:lnTo>
                <a:lnTo>
                  <a:pt x="104150" y="205845"/>
                </a:lnTo>
                <a:lnTo>
                  <a:pt x="154074" y="202408"/>
                </a:lnTo>
                <a:lnTo>
                  <a:pt x="196820" y="187069"/>
                </a:lnTo>
                <a:lnTo>
                  <a:pt x="227528" y="151359"/>
                </a:lnTo>
                <a:lnTo>
                  <a:pt x="249733" y="101272"/>
                </a:lnTo>
                <a:lnTo>
                  <a:pt x="271727" y="51369"/>
                </a:lnTo>
                <a:lnTo>
                  <a:pt x="301803" y="16209"/>
                </a:lnTo>
                <a:lnTo>
                  <a:pt x="343343" y="1925"/>
                </a:lnTo>
                <a:lnTo>
                  <a:pt x="391534" y="0"/>
                </a:lnTo>
                <a:lnTo>
                  <a:pt x="442384" y="3018"/>
                </a:lnTo>
                <a:lnTo>
                  <a:pt x="491901" y="3565"/>
                </a:lnTo>
              </a:path>
            </a:pathLst>
          </a:custGeom>
          <a:ln w="22328">
            <a:solidFill>
              <a:srgbClr val="000000"/>
            </a:solidFill>
          </a:ln>
        </p:spPr>
        <p:txBody>
          <a:bodyPr wrap="square" lIns="0" tIns="0" rIns="0" bIns="0" rtlCol="0"/>
          <a:lstStyle/>
          <a:p>
            <a:endParaRPr sz="2000"/>
          </a:p>
        </p:txBody>
      </p:sp>
      <p:sp>
        <p:nvSpPr>
          <p:cNvPr id="71" name="object 71"/>
          <p:cNvSpPr/>
          <p:nvPr/>
        </p:nvSpPr>
        <p:spPr>
          <a:xfrm>
            <a:off x="9395211" y="1922913"/>
            <a:ext cx="407640" cy="361206"/>
          </a:xfrm>
          <a:custGeom>
            <a:avLst/>
            <a:gdLst/>
            <a:ahLst/>
            <a:cxnLst/>
            <a:rect l="l" t="t" r="r" b="b"/>
            <a:pathLst>
              <a:path w="579754" h="513714">
                <a:moveTo>
                  <a:pt x="289618" y="0"/>
                </a:moveTo>
                <a:lnTo>
                  <a:pt x="245125" y="3007"/>
                </a:lnTo>
                <a:lnTo>
                  <a:pt x="201480" y="12030"/>
                </a:lnTo>
                <a:lnTo>
                  <a:pt x="159526" y="27069"/>
                </a:lnTo>
                <a:lnTo>
                  <a:pt x="120112" y="48123"/>
                </a:lnTo>
                <a:lnTo>
                  <a:pt x="84084" y="75193"/>
                </a:lnTo>
                <a:lnTo>
                  <a:pt x="50450" y="110747"/>
                </a:lnTo>
                <a:lnTo>
                  <a:pt x="25225" y="149891"/>
                </a:lnTo>
                <a:lnTo>
                  <a:pt x="8408" y="191598"/>
                </a:lnTo>
                <a:lnTo>
                  <a:pt x="0" y="234843"/>
                </a:lnTo>
                <a:lnTo>
                  <a:pt x="0" y="278600"/>
                </a:lnTo>
                <a:lnTo>
                  <a:pt x="8408" y="321845"/>
                </a:lnTo>
                <a:lnTo>
                  <a:pt x="25225" y="363552"/>
                </a:lnTo>
                <a:lnTo>
                  <a:pt x="50450" y="402696"/>
                </a:lnTo>
                <a:lnTo>
                  <a:pt x="84084" y="438250"/>
                </a:lnTo>
                <a:lnTo>
                  <a:pt x="120112" y="465320"/>
                </a:lnTo>
                <a:lnTo>
                  <a:pt x="159526" y="486374"/>
                </a:lnTo>
                <a:lnTo>
                  <a:pt x="201480" y="501412"/>
                </a:lnTo>
                <a:lnTo>
                  <a:pt x="245125" y="510436"/>
                </a:lnTo>
                <a:lnTo>
                  <a:pt x="289618" y="513443"/>
                </a:lnTo>
                <a:lnTo>
                  <a:pt x="334110" y="510436"/>
                </a:lnTo>
                <a:lnTo>
                  <a:pt x="377756" y="501412"/>
                </a:lnTo>
                <a:lnTo>
                  <a:pt x="419709" y="486374"/>
                </a:lnTo>
                <a:lnTo>
                  <a:pt x="459123" y="465320"/>
                </a:lnTo>
                <a:lnTo>
                  <a:pt x="495152" y="438250"/>
                </a:lnTo>
                <a:lnTo>
                  <a:pt x="528786" y="402696"/>
                </a:lnTo>
                <a:lnTo>
                  <a:pt x="554011" y="363552"/>
                </a:lnTo>
                <a:lnTo>
                  <a:pt x="570827" y="321845"/>
                </a:lnTo>
                <a:lnTo>
                  <a:pt x="579236" y="278600"/>
                </a:lnTo>
                <a:lnTo>
                  <a:pt x="579236" y="234843"/>
                </a:lnTo>
                <a:lnTo>
                  <a:pt x="570827" y="191598"/>
                </a:lnTo>
                <a:lnTo>
                  <a:pt x="554011" y="149891"/>
                </a:lnTo>
                <a:lnTo>
                  <a:pt x="528786" y="110747"/>
                </a:lnTo>
                <a:lnTo>
                  <a:pt x="495152" y="75193"/>
                </a:lnTo>
                <a:lnTo>
                  <a:pt x="459123" y="48123"/>
                </a:lnTo>
                <a:lnTo>
                  <a:pt x="419709" y="27069"/>
                </a:lnTo>
                <a:lnTo>
                  <a:pt x="377756" y="12030"/>
                </a:lnTo>
                <a:lnTo>
                  <a:pt x="334110" y="3007"/>
                </a:lnTo>
                <a:lnTo>
                  <a:pt x="289618" y="0"/>
                </a:lnTo>
                <a:close/>
              </a:path>
            </a:pathLst>
          </a:custGeom>
          <a:solidFill>
            <a:srgbClr val="FFFFFF"/>
          </a:solidFill>
        </p:spPr>
        <p:txBody>
          <a:bodyPr wrap="square" lIns="0" tIns="0" rIns="0" bIns="0" rtlCol="0"/>
          <a:lstStyle/>
          <a:p>
            <a:endParaRPr sz="2000"/>
          </a:p>
        </p:txBody>
      </p:sp>
      <p:sp>
        <p:nvSpPr>
          <p:cNvPr id="72" name="object 72"/>
          <p:cNvSpPr/>
          <p:nvPr/>
        </p:nvSpPr>
        <p:spPr>
          <a:xfrm>
            <a:off x="9395210" y="1922914"/>
            <a:ext cx="407640" cy="361206"/>
          </a:xfrm>
          <a:custGeom>
            <a:avLst/>
            <a:gdLst/>
            <a:ahLst/>
            <a:cxnLst/>
            <a:rect l="l" t="t" r="r" b="b"/>
            <a:pathLst>
              <a:path w="579754" h="513714">
                <a:moveTo>
                  <a:pt x="495152" y="75192"/>
                </a:moveTo>
                <a:lnTo>
                  <a:pt x="528785" y="110747"/>
                </a:lnTo>
                <a:lnTo>
                  <a:pt x="554010" y="149890"/>
                </a:lnTo>
                <a:lnTo>
                  <a:pt x="570827" y="191597"/>
                </a:lnTo>
                <a:lnTo>
                  <a:pt x="579235" y="234842"/>
                </a:lnTo>
                <a:lnTo>
                  <a:pt x="579235" y="278600"/>
                </a:lnTo>
                <a:lnTo>
                  <a:pt x="570827" y="321845"/>
                </a:lnTo>
                <a:lnTo>
                  <a:pt x="554010" y="363552"/>
                </a:lnTo>
                <a:lnTo>
                  <a:pt x="528785" y="402695"/>
                </a:lnTo>
                <a:lnTo>
                  <a:pt x="495152" y="438250"/>
                </a:lnTo>
                <a:lnTo>
                  <a:pt x="459123" y="465319"/>
                </a:lnTo>
                <a:lnTo>
                  <a:pt x="419709" y="486373"/>
                </a:lnTo>
                <a:lnTo>
                  <a:pt x="377756" y="501412"/>
                </a:lnTo>
                <a:lnTo>
                  <a:pt x="334110" y="510435"/>
                </a:lnTo>
                <a:lnTo>
                  <a:pt x="289617" y="513443"/>
                </a:lnTo>
                <a:lnTo>
                  <a:pt x="245125" y="510435"/>
                </a:lnTo>
                <a:lnTo>
                  <a:pt x="201479" y="501412"/>
                </a:lnTo>
                <a:lnTo>
                  <a:pt x="159526" y="486373"/>
                </a:lnTo>
                <a:lnTo>
                  <a:pt x="120112" y="465319"/>
                </a:lnTo>
                <a:lnTo>
                  <a:pt x="84083" y="438250"/>
                </a:lnTo>
                <a:lnTo>
                  <a:pt x="50450" y="402695"/>
                </a:lnTo>
                <a:lnTo>
                  <a:pt x="25225" y="363552"/>
                </a:lnTo>
                <a:lnTo>
                  <a:pt x="8408" y="321845"/>
                </a:lnTo>
                <a:lnTo>
                  <a:pt x="0" y="278600"/>
                </a:lnTo>
                <a:lnTo>
                  <a:pt x="0" y="234842"/>
                </a:lnTo>
                <a:lnTo>
                  <a:pt x="8408" y="191597"/>
                </a:lnTo>
                <a:lnTo>
                  <a:pt x="25225" y="149890"/>
                </a:lnTo>
                <a:lnTo>
                  <a:pt x="50450" y="110747"/>
                </a:lnTo>
                <a:lnTo>
                  <a:pt x="84083" y="75192"/>
                </a:lnTo>
                <a:lnTo>
                  <a:pt x="120112" y="48123"/>
                </a:lnTo>
                <a:lnTo>
                  <a:pt x="159526" y="27069"/>
                </a:lnTo>
                <a:lnTo>
                  <a:pt x="201479" y="12030"/>
                </a:lnTo>
                <a:lnTo>
                  <a:pt x="245125" y="3007"/>
                </a:lnTo>
                <a:lnTo>
                  <a:pt x="289617" y="0"/>
                </a:lnTo>
                <a:lnTo>
                  <a:pt x="334110" y="3007"/>
                </a:lnTo>
                <a:lnTo>
                  <a:pt x="377756" y="12030"/>
                </a:lnTo>
                <a:lnTo>
                  <a:pt x="419709" y="27069"/>
                </a:lnTo>
                <a:lnTo>
                  <a:pt x="459123" y="48123"/>
                </a:lnTo>
                <a:lnTo>
                  <a:pt x="495152" y="75192"/>
                </a:lnTo>
              </a:path>
            </a:pathLst>
          </a:custGeom>
          <a:ln w="22339">
            <a:solidFill>
              <a:srgbClr val="000000"/>
            </a:solidFill>
          </a:ln>
        </p:spPr>
        <p:txBody>
          <a:bodyPr wrap="square" lIns="0" tIns="0" rIns="0" bIns="0" rtlCol="0"/>
          <a:lstStyle/>
          <a:p>
            <a:endParaRPr sz="2000"/>
          </a:p>
        </p:txBody>
      </p:sp>
      <p:sp>
        <p:nvSpPr>
          <p:cNvPr id="73" name="object 73"/>
          <p:cNvSpPr/>
          <p:nvPr/>
        </p:nvSpPr>
        <p:spPr>
          <a:xfrm>
            <a:off x="9425914" y="2023985"/>
            <a:ext cx="346026" cy="145108"/>
          </a:xfrm>
          <a:custGeom>
            <a:avLst/>
            <a:gdLst/>
            <a:ahLst/>
            <a:cxnLst/>
            <a:rect l="l" t="t" r="r" b="b"/>
            <a:pathLst>
              <a:path w="492125" h="206375">
                <a:moveTo>
                  <a:pt x="0" y="205578"/>
                </a:moveTo>
                <a:lnTo>
                  <a:pt x="51356" y="204522"/>
                </a:lnTo>
                <a:lnTo>
                  <a:pt x="104150" y="205845"/>
                </a:lnTo>
                <a:lnTo>
                  <a:pt x="154074" y="202408"/>
                </a:lnTo>
                <a:lnTo>
                  <a:pt x="196820" y="187069"/>
                </a:lnTo>
                <a:lnTo>
                  <a:pt x="227528" y="151359"/>
                </a:lnTo>
                <a:lnTo>
                  <a:pt x="249733" y="101272"/>
                </a:lnTo>
                <a:lnTo>
                  <a:pt x="271727" y="51369"/>
                </a:lnTo>
                <a:lnTo>
                  <a:pt x="301803" y="16209"/>
                </a:lnTo>
                <a:lnTo>
                  <a:pt x="343343" y="1925"/>
                </a:lnTo>
                <a:lnTo>
                  <a:pt x="391534" y="0"/>
                </a:lnTo>
                <a:lnTo>
                  <a:pt x="442384" y="3018"/>
                </a:lnTo>
                <a:lnTo>
                  <a:pt x="491901" y="3565"/>
                </a:lnTo>
              </a:path>
            </a:pathLst>
          </a:custGeom>
          <a:ln w="22328">
            <a:solidFill>
              <a:srgbClr val="000000"/>
            </a:solidFill>
          </a:ln>
        </p:spPr>
        <p:txBody>
          <a:bodyPr wrap="square" lIns="0" tIns="0" rIns="0" bIns="0" rtlCol="0"/>
          <a:lstStyle/>
          <a:p>
            <a:endParaRPr sz="2000"/>
          </a:p>
        </p:txBody>
      </p:sp>
      <p:sp>
        <p:nvSpPr>
          <p:cNvPr id="74" name="object 74"/>
          <p:cNvSpPr txBox="1"/>
          <p:nvPr/>
        </p:nvSpPr>
        <p:spPr>
          <a:xfrm>
            <a:off x="9106554" y="3829200"/>
            <a:ext cx="220563" cy="376129"/>
          </a:xfrm>
          <a:prstGeom prst="rect">
            <a:avLst/>
          </a:prstGeom>
        </p:spPr>
        <p:txBody>
          <a:bodyPr vert="horz" wrap="square" lIns="0" tIns="0" rIns="0" bIns="0" rtlCol="0">
            <a:spAutoFit/>
          </a:bodyPr>
          <a:lstStyle/>
          <a:p>
            <a:pPr marL="8930"/>
            <a:r>
              <a:rPr sz="2444" i="1" spc="91" dirty="0">
                <a:latin typeface="Trebuchet MS"/>
                <a:cs typeface="Trebuchet MS"/>
              </a:rPr>
              <a:t>i</a:t>
            </a:r>
            <a:r>
              <a:rPr sz="2556" i="1" spc="26" baseline="-12471" dirty="0">
                <a:latin typeface="Trebuchet MS"/>
                <a:cs typeface="Trebuchet MS"/>
              </a:rPr>
              <a:t>t</a:t>
            </a:r>
            <a:endParaRPr sz="2556" baseline="-12471">
              <a:latin typeface="Trebuchet MS"/>
              <a:cs typeface="Trebuchet MS"/>
            </a:endParaRPr>
          </a:p>
        </p:txBody>
      </p:sp>
      <p:sp>
        <p:nvSpPr>
          <p:cNvPr id="75" name="object 75"/>
          <p:cNvSpPr txBox="1"/>
          <p:nvPr/>
        </p:nvSpPr>
        <p:spPr>
          <a:xfrm>
            <a:off x="8629883" y="4551228"/>
            <a:ext cx="262087" cy="376129"/>
          </a:xfrm>
          <a:prstGeom prst="rect">
            <a:avLst/>
          </a:prstGeom>
        </p:spPr>
        <p:txBody>
          <a:bodyPr vert="horz" wrap="square" lIns="0" tIns="0" rIns="0" bIns="0" rtlCol="0">
            <a:spAutoFit/>
          </a:bodyPr>
          <a:lstStyle/>
          <a:p>
            <a:pPr marL="8930"/>
            <a:r>
              <a:rPr sz="2444" i="1" spc="-63" dirty="0">
                <a:latin typeface="Trebuchet MS"/>
                <a:cs typeface="Trebuchet MS"/>
              </a:rPr>
              <a:t>g</a:t>
            </a:r>
            <a:r>
              <a:rPr sz="2556" i="1" spc="26" baseline="-12471" dirty="0">
                <a:latin typeface="Trebuchet MS"/>
                <a:cs typeface="Trebuchet MS"/>
              </a:rPr>
              <a:t>t</a:t>
            </a:r>
            <a:endParaRPr sz="2556" baseline="-12471">
              <a:latin typeface="Trebuchet MS"/>
              <a:cs typeface="Trebuchet MS"/>
            </a:endParaRPr>
          </a:p>
        </p:txBody>
      </p:sp>
      <p:sp>
        <p:nvSpPr>
          <p:cNvPr id="76" name="object 76"/>
          <p:cNvSpPr txBox="1"/>
          <p:nvPr/>
        </p:nvSpPr>
        <p:spPr>
          <a:xfrm>
            <a:off x="7063699" y="1333487"/>
            <a:ext cx="1444823" cy="376129"/>
          </a:xfrm>
          <a:prstGeom prst="rect">
            <a:avLst/>
          </a:prstGeom>
        </p:spPr>
        <p:txBody>
          <a:bodyPr vert="horz" wrap="square" lIns="0" tIns="0" rIns="0" bIns="0" rtlCol="0">
            <a:spAutoFit/>
          </a:bodyPr>
          <a:lstStyle/>
          <a:p>
            <a:pPr marL="8930">
              <a:tabLst>
                <a:tab pos="386644" algn="l"/>
              </a:tabLst>
            </a:pPr>
            <a:r>
              <a:rPr sz="2444" i="1" spc="67" dirty="0">
                <a:latin typeface="Cambria"/>
                <a:cs typeface="Cambria"/>
              </a:rPr>
              <a:t>h</a:t>
            </a:r>
            <a:r>
              <a:rPr sz="2556" i="1" spc="100" baseline="-12471" dirty="0">
                <a:latin typeface="Trebuchet MS"/>
                <a:cs typeface="Trebuchet MS"/>
              </a:rPr>
              <a:t>t	</a:t>
            </a:r>
            <a:r>
              <a:rPr sz="2444" spc="-42" dirty="0">
                <a:latin typeface="Lucida Sans Unicode"/>
                <a:cs typeface="Lucida Sans Unicode"/>
              </a:rPr>
              <a:t>= </a:t>
            </a:r>
            <a:r>
              <a:rPr sz="2444" i="1" spc="7" dirty="0">
                <a:latin typeface="Cambria"/>
                <a:cs typeface="Cambria"/>
              </a:rPr>
              <a:t>c</a:t>
            </a:r>
            <a:r>
              <a:rPr sz="2556" i="1" spc="10" baseline="-12471" dirty="0">
                <a:latin typeface="Trebuchet MS"/>
                <a:cs typeface="Trebuchet MS"/>
              </a:rPr>
              <a:t>t </a:t>
            </a:r>
            <a:r>
              <a:rPr sz="2444" i="1" spc="60" dirty="0">
                <a:latin typeface="Calibri"/>
                <a:cs typeface="Calibri"/>
              </a:rPr>
              <a:t>·</a:t>
            </a:r>
            <a:r>
              <a:rPr sz="2444" i="1" spc="24" dirty="0">
                <a:latin typeface="Calibri"/>
                <a:cs typeface="Calibri"/>
              </a:rPr>
              <a:t> </a:t>
            </a:r>
            <a:r>
              <a:rPr sz="2444" i="1" spc="-18" dirty="0">
                <a:latin typeface="Cambria"/>
                <a:cs typeface="Cambria"/>
              </a:rPr>
              <a:t>o</a:t>
            </a:r>
            <a:r>
              <a:rPr sz="2556" i="1" spc="-26" baseline="-12471" dirty="0">
                <a:latin typeface="Trebuchet MS"/>
                <a:cs typeface="Trebuchet MS"/>
              </a:rPr>
              <a:t>t</a:t>
            </a:r>
            <a:endParaRPr sz="2556" baseline="-12471">
              <a:latin typeface="Trebuchet MS"/>
              <a:cs typeface="Trebuchet MS"/>
            </a:endParaRPr>
          </a:p>
        </p:txBody>
      </p:sp>
      <p:sp>
        <p:nvSpPr>
          <p:cNvPr id="77" name="object 77"/>
          <p:cNvSpPr txBox="1"/>
          <p:nvPr/>
        </p:nvSpPr>
        <p:spPr>
          <a:xfrm>
            <a:off x="9053132" y="1678807"/>
            <a:ext cx="264319" cy="376129"/>
          </a:xfrm>
          <a:prstGeom prst="rect">
            <a:avLst/>
          </a:prstGeom>
        </p:spPr>
        <p:txBody>
          <a:bodyPr vert="horz" wrap="square" lIns="0" tIns="0" rIns="0" bIns="0" rtlCol="0">
            <a:spAutoFit/>
          </a:bodyPr>
          <a:lstStyle/>
          <a:p>
            <a:pPr marL="8930"/>
            <a:r>
              <a:rPr sz="2444" i="1" spc="-70" dirty="0">
                <a:latin typeface="Calibri"/>
                <a:cs typeface="Calibri"/>
              </a:rPr>
              <a:t>o</a:t>
            </a:r>
            <a:r>
              <a:rPr sz="2556" i="1" spc="26" baseline="-12471" dirty="0">
                <a:latin typeface="Trebuchet MS"/>
                <a:cs typeface="Trebuchet MS"/>
              </a:rPr>
              <a:t>t</a:t>
            </a:r>
            <a:endParaRPr sz="2556" baseline="-12471">
              <a:latin typeface="Trebuchet MS"/>
              <a:cs typeface="Trebuchet MS"/>
            </a:endParaRPr>
          </a:p>
        </p:txBody>
      </p:sp>
      <p:sp>
        <p:nvSpPr>
          <p:cNvPr id="78" name="object 78"/>
          <p:cNvSpPr/>
          <p:nvPr/>
        </p:nvSpPr>
        <p:spPr>
          <a:xfrm>
            <a:off x="8251205" y="3495732"/>
            <a:ext cx="126801" cy="116979"/>
          </a:xfrm>
          <a:custGeom>
            <a:avLst/>
            <a:gdLst/>
            <a:ahLst/>
            <a:cxnLst/>
            <a:rect l="l" t="t" r="r" b="b"/>
            <a:pathLst>
              <a:path w="180339" h="166370">
                <a:moveTo>
                  <a:pt x="180078" y="0"/>
                </a:moveTo>
                <a:lnTo>
                  <a:pt x="0" y="63673"/>
                </a:lnTo>
                <a:lnTo>
                  <a:pt x="86338" y="166192"/>
                </a:lnTo>
                <a:lnTo>
                  <a:pt x="180078" y="0"/>
                </a:lnTo>
                <a:close/>
              </a:path>
            </a:pathLst>
          </a:custGeom>
          <a:solidFill>
            <a:srgbClr val="000000"/>
          </a:solidFill>
        </p:spPr>
        <p:txBody>
          <a:bodyPr wrap="square" lIns="0" tIns="0" rIns="0" bIns="0" rtlCol="0"/>
          <a:lstStyle/>
          <a:p>
            <a:endParaRPr sz="2000"/>
          </a:p>
        </p:txBody>
      </p:sp>
      <p:sp>
        <p:nvSpPr>
          <p:cNvPr id="79" name="object 79"/>
          <p:cNvSpPr/>
          <p:nvPr/>
        </p:nvSpPr>
        <p:spPr>
          <a:xfrm>
            <a:off x="8251204" y="3495732"/>
            <a:ext cx="126801" cy="116979"/>
          </a:xfrm>
          <a:custGeom>
            <a:avLst/>
            <a:gdLst/>
            <a:ahLst/>
            <a:cxnLst/>
            <a:rect l="l" t="t" r="r" b="b"/>
            <a:pathLst>
              <a:path w="180339" h="166370">
                <a:moveTo>
                  <a:pt x="180078" y="0"/>
                </a:moveTo>
                <a:lnTo>
                  <a:pt x="0" y="63673"/>
                </a:lnTo>
                <a:lnTo>
                  <a:pt x="86337" y="166192"/>
                </a:lnTo>
                <a:lnTo>
                  <a:pt x="180078" y="0"/>
                </a:lnTo>
                <a:close/>
              </a:path>
            </a:pathLst>
          </a:custGeom>
          <a:ln w="22339">
            <a:solidFill>
              <a:srgbClr val="000000"/>
            </a:solidFill>
          </a:ln>
        </p:spPr>
        <p:txBody>
          <a:bodyPr wrap="square" lIns="0" tIns="0" rIns="0" bIns="0" rtlCol="0"/>
          <a:lstStyle/>
          <a:p>
            <a:endParaRPr sz="2000"/>
          </a:p>
        </p:txBody>
      </p:sp>
      <p:sp>
        <p:nvSpPr>
          <p:cNvPr id="80" name="object 80"/>
          <p:cNvSpPr/>
          <p:nvPr/>
        </p:nvSpPr>
        <p:spPr>
          <a:xfrm>
            <a:off x="7401046" y="3105311"/>
            <a:ext cx="194221" cy="211633"/>
          </a:xfrm>
          <a:custGeom>
            <a:avLst/>
            <a:gdLst/>
            <a:ahLst/>
            <a:cxnLst/>
            <a:rect l="l" t="t" r="r" b="b"/>
            <a:pathLst>
              <a:path w="276225" h="300989">
                <a:moveTo>
                  <a:pt x="159498" y="0"/>
                </a:moveTo>
                <a:lnTo>
                  <a:pt x="116717" y="0"/>
                </a:lnTo>
                <a:lnTo>
                  <a:pt x="75564" y="14252"/>
                </a:lnTo>
                <a:lnTo>
                  <a:pt x="39293" y="42756"/>
                </a:lnTo>
                <a:lnTo>
                  <a:pt x="13097" y="82224"/>
                </a:lnTo>
                <a:lnTo>
                  <a:pt x="0" y="127005"/>
                </a:lnTo>
                <a:lnTo>
                  <a:pt x="0" y="173556"/>
                </a:lnTo>
                <a:lnTo>
                  <a:pt x="13097" y="218337"/>
                </a:lnTo>
                <a:lnTo>
                  <a:pt x="39293" y="257805"/>
                </a:lnTo>
                <a:lnTo>
                  <a:pt x="75564" y="286310"/>
                </a:lnTo>
                <a:lnTo>
                  <a:pt x="116717" y="300562"/>
                </a:lnTo>
                <a:lnTo>
                  <a:pt x="159498" y="300562"/>
                </a:lnTo>
                <a:lnTo>
                  <a:pt x="200651" y="286310"/>
                </a:lnTo>
                <a:lnTo>
                  <a:pt x="236922" y="257805"/>
                </a:lnTo>
                <a:lnTo>
                  <a:pt x="263117" y="218337"/>
                </a:lnTo>
                <a:lnTo>
                  <a:pt x="276215" y="173556"/>
                </a:lnTo>
                <a:lnTo>
                  <a:pt x="276215" y="127005"/>
                </a:lnTo>
                <a:lnTo>
                  <a:pt x="263117" y="82224"/>
                </a:lnTo>
                <a:lnTo>
                  <a:pt x="236922" y="42756"/>
                </a:lnTo>
                <a:lnTo>
                  <a:pt x="200651" y="14252"/>
                </a:lnTo>
                <a:lnTo>
                  <a:pt x="159498" y="0"/>
                </a:lnTo>
                <a:close/>
              </a:path>
            </a:pathLst>
          </a:custGeom>
          <a:solidFill>
            <a:srgbClr val="000000"/>
          </a:solidFill>
        </p:spPr>
        <p:txBody>
          <a:bodyPr wrap="square" lIns="0" tIns="0" rIns="0" bIns="0" rtlCol="0"/>
          <a:lstStyle/>
          <a:p>
            <a:endParaRPr sz="2000"/>
          </a:p>
        </p:txBody>
      </p:sp>
      <p:sp>
        <p:nvSpPr>
          <p:cNvPr id="81" name="object 81"/>
          <p:cNvSpPr/>
          <p:nvPr/>
        </p:nvSpPr>
        <p:spPr>
          <a:xfrm>
            <a:off x="7401046" y="3105311"/>
            <a:ext cx="194221" cy="211633"/>
          </a:xfrm>
          <a:custGeom>
            <a:avLst/>
            <a:gdLst/>
            <a:ahLst/>
            <a:cxnLst/>
            <a:rect l="l" t="t" r="r" b="b"/>
            <a:pathLst>
              <a:path w="276225" h="300989">
                <a:moveTo>
                  <a:pt x="236921" y="42755"/>
                </a:moveTo>
                <a:lnTo>
                  <a:pt x="263117" y="82223"/>
                </a:lnTo>
                <a:lnTo>
                  <a:pt x="276214" y="127004"/>
                </a:lnTo>
                <a:lnTo>
                  <a:pt x="276214" y="173556"/>
                </a:lnTo>
                <a:lnTo>
                  <a:pt x="263117" y="218337"/>
                </a:lnTo>
                <a:lnTo>
                  <a:pt x="236921" y="257805"/>
                </a:lnTo>
                <a:lnTo>
                  <a:pt x="200650" y="286310"/>
                </a:lnTo>
                <a:lnTo>
                  <a:pt x="159497" y="300563"/>
                </a:lnTo>
                <a:lnTo>
                  <a:pt x="116717" y="300563"/>
                </a:lnTo>
                <a:lnTo>
                  <a:pt x="75564" y="286310"/>
                </a:lnTo>
                <a:lnTo>
                  <a:pt x="39293" y="257805"/>
                </a:lnTo>
                <a:lnTo>
                  <a:pt x="13097" y="218337"/>
                </a:lnTo>
                <a:lnTo>
                  <a:pt x="0" y="173556"/>
                </a:lnTo>
                <a:lnTo>
                  <a:pt x="0" y="127004"/>
                </a:lnTo>
                <a:lnTo>
                  <a:pt x="13097" y="82223"/>
                </a:lnTo>
                <a:lnTo>
                  <a:pt x="39293" y="42755"/>
                </a:lnTo>
                <a:lnTo>
                  <a:pt x="75564" y="14251"/>
                </a:lnTo>
                <a:lnTo>
                  <a:pt x="116717" y="0"/>
                </a:lnTo>
                <a:lnTo>
                  <a:pt x="159497" y="0"/>
                </a:lnTo>
                <a:lnTo>
                  <a:pt x="200650" y="14251"/>
                </a:lnTo>
                <a:lnTo>
                  <a:pt x="236921" y="42755"/>
                </a:lnTo>
              </a:path>
            </a:pathLst>
          </a:custGeom>
          <a:ln w="22342">
            <a:solidFill>
              <a:srgbClr val="000000"/>
            </a:solidFill>
          </a:ln>
        </p:spPr>
        <p:txBody>
          <a:bodyPr wrap="square" lIns="0" tIns="0" rIns="0" bIns="0" rtlCol="0"/>
          <a:lstStyle/>
          <a:p>
            <a:endParaRPr sz="2000"/>
          </a:p>
        </p:txBody>
      </p:sp>
      <p:sp>
        <p:nvSpPr>
          <p:cNvPr id="82" name="object 82"/>
          <p:cNvSpPr/>
          <p:nvPr/>
        </p:nvSpPr>
        <p:spPr>
          <a:xfrm>
            <a:off x="5770716" y="3334895"/>
            <a:ext cx="501849" cy="179487"/>
          </a:xfrm>
          <a:custGeom>
            <a:avLst/>
            <a:gdLst/>
            <a:ahLst/>
            <a:cxnLst/>
            <a:rect l="l" t="t" r="r" b="b"/>
            <a:pathLst>
              <a:path w="713739" h="255270">
                <a:moveTo>
                  <a:pt x="0" y="254674"/>
                </a:moveTo>
                <a:lnTo>
                  <a:pt x="713303" y="0"/>
                </a:lnTo>
              </a:path>
            </a:pathLst>
          </a:custGeom>
          <a:ln w="22327">
            <a:solidFill>
              <a:srgbClr val="000000"/>
            </a:solidFill>
          </a:ln>
        </p:spPr>
        <p:txBody>
          <a:bodyPr wrap="square" lIns="0" tIns="0" rIns="0" bIns="0" rtlCol="0"/>
          <a:lstStyle/>
          <a:p>
            <a:endParaRPr sz="2000"/>
          </a:p>
        </p:txBody>
      </p:sp>
      <p:sp>
        <p:nvSpPr>
          <p:cNvPr id="83" name="object 83"/>
          <p:cNvSpPr/>
          <p:nvPr/>
        </p:nvSpPr>
        <p:spPr>
          <a:xfrm>
            <a:off x="6256378" y="3290557"/>
            <a:ext cx="134392" cy="88850"/>
          </a:xfrm>
          <a:custGeom>
            <a:avLst/>
            <a:gdLst/>
            <a:ahLst/>
            <a:cxnLst/>
            <a:rect l="l" t="t" r="r" b="b"/>
            <a:pathLst>
              <a:path w="191135" h="126364">
                <a:moveTo>
                  <a:pt x="0" y="0"/>
                </a:moveTo>
                <a:lnTo>
                  <a:pt x="45172" y="126121"/>
                </a:lnTo>
                <a:lnTo>
                  <a:pt x="191013" y="2926"/>
                </a:lnTo>
                <a:lnTo>
                  <a:pt x="0" y="0"/>
                </a:lnTo>
                <a:close/>
              </a:path>
            </a:pathLst>
          </a:custGeom>
          <a:solidFill>
            <a:srgbClr val="000000"/>
          </a:solidFill>
        </p:spPr>
        <p:txBody>
          <a:bodyPr wrap="square" lIns="0" tIns="0" rIns="0" bIns="0" rtlCol="0"/>
          <a:lstStyle/>
          <a:p>
            <a:endParaRPr sz="2000"/>
          </a:p>
        </p:txBody>
      </p:sp>
      <p:sp>
        <p:nvSpPr>
          <p:cNvPr id="84" name="object 84"/>
          <p:cNvSpPr/>
          <p:nvPr/>
        </p:nvSpPr>
        <p:spPr>
          <a:xfrm>
            <a:off x="6256377" y="3290557"/>
            <a:ext cx="134392" cy="88850"/>
          </a:xfrm>
          <a:custGeom>
            <a:avLst/>
            <a:gdLst/>
            <a:ahLst/>
            <a:cxnLst/>
            <a:rect l="l" t="t" r="r" b="b"/>
            <a:pathLst>
              <a:path w="191135" h="126364">
                <a:moveTo>
                  <a:pt x="191013" y="2926"/>
                </a:moveTo>
                <a:lnTo>
                  <a:pt x="0" y="0"/>
                </a:lnTo>
                <a:lnTo>
                  <a:pt x="45172" y="126121"/>
                </a:lnTo>
                <a:lnTo>
                  <a:pt x="191013" y="2926"/>
                </a:lnTo>
                <a:close/>
              </a:path>
            </a:pathLst>
          </a:custGeom>
          <a:ln w="22334">
            <a:solidFill>
              <a:srgbClr val="000000"/>
            </a:solidFill>
          </a:ln>
        </p:spPr>
        <p:txBody>
          <a:bodyPr wrap="square" lIns="0" tIns="0" rIns="0" bIns="0" rtlCol="0"/>
          <a:lstStyle/>
          <a:p>
            <a:endParaRPr sz="2000"/>
          </a:p>
        </p:txBody>
      </p:sp>
      <p:sp>
        <p:nvSpPr>
          <p:cNvPr id="85" name="object 85"/>
          <p:cNvSpPr/>
          <p:nvPr/>
        </p:nvSpPr>
        <p:spPr>
          <a:xfrm>
            <a:off x="6827977" y="3211358"/>
            <a:ext cx="408533" cy="893"/>
          </a:xfrm>
          <a:custGeom>
            <a:avLst/>
            <a:gdLst/>
            <a:ahLst/>
            <a:cxnLst/>
            <a:rect l="l" t="t" r="r" b="b"/>
            <a:pathLst>
              <a:path w="581025" h="1270">
                <a:moveTo>
                  <a:pt x="0" y="846"/>
                </a:moveTo>
                <a:lnTo>
                  <a:pt x="580859" y="0"/>
                </a:lnTo>
              </a:path>
            </a:pathLst>
          </a:custGeom>
          <a:ln w="22323">
            <a:solidFill>
              <a:srgbClr val="000000"/>
            </a:solidFill>
          </a:ln>
        </p:spPr>
        <p:txBody>
          <a:bodyPr wrap="square" lIns="0" tIns="0" rIns="0" bIns="0" rtlCol="0"/>
          <a:lstStyle/>
          <a:p>
            <a:endParaRPr sz="2000"/>
          </a:p>
        </p:txBody>
      </p:sp>
      <p:sp>
        <p:nvSpPr>
          <p:cNvPr id="86" name="object 86"/>
          <p:cNvSpPr/>
          <p:nvPr/>
        </p:nvSpPr>
        <p:spPr>
          <a:xfrm>
            <a:off x="7236324" y="3164269"/>
            <a:ext cx="125909" cy="94208"/>
          </a:xfrm>
          <a:custGeom>
            <a:avLst/>
            <a:gdLst/>
            <a:ahLst/>
            <a:cxnLst/>
            <a:rect l="l" t="t" r="r" b="b"/>
            <a:pathLst>
              <a:path w="179070" h="133985">
                <a:moveTo>
                  <a:pt x="0" y="0"/>
                </a:moveTo>
                <a:lnTo>
                  <a:pt x="196" y="133941"/>
                </a:lnTo>
                <a:lnTo>
                  <a:pt x="178972" y="66711"/>
                </a:lnTo>
                <a:lnTo>
                  <a:pt x="0" y="0"/>
                </a:lnTo>
                <a:close/>
              </a:path>
            </a:pathLst>
          </a:custGeom>
          <a:solidFill>
            <a:srgbClr val="000000"/>
          </a:solidFill>
        </p:spPr>
        <p:txBody>
          <a:bodyPr wrap="square" lIns="0" tIns="0" rIns="0" bIns="0" rtlCol="0"/>
          <a:lstStyle/>
          <a:p>
            <a:endParaRPr sz="2000"/>
          </a:p>
        </p:txBody>
      </p:sp>
      <p:sp>
        <p:nvSpPr>
          <p:cNvPr id="87" name="object 87"/>
          <p:cNvSpPr/>
          <p:nvPr/>
        </p:nvSpPr>
        <p:spPr>
          <a:xfrm>
            <a:off x="7236323" y="3164269"/>
            <a:ext cx="125909" cy="94208"/>
          </a:xfrm>
          <a:custGeom>
            <a:avLst/>
            <a:gdLst/>
            <a:ahLst/>
            <a:cxnLst/>
            <a:rect l="l" t="t" r="r" b="b"/>
            <a:pathLst>
              <a:path w="179070" h="133985">
                <a:moveTo>
                  <a:pt x="178971" y="66711"/>
                </a:moveTo>
                <a:lnTo>
                  <a:pt x="0" y="0"/>
                </a:lnTo>
                <a:lnTo>
                  <a:pt x="196" y="133941"/>
                </a:lnTo>
                <a:lnTo>
                  <a:pt x="178971" y="66711"/>
                </a:lnTo>
                <a:close/>
              </a:path>
            </a:pathLst>
          </a:custGeom>
          <a:ln w="22336">
            <a:solidFill>
              <a:srgbClr val="000000"/>
            </a:solidFill>
          </a:ln>
        </p:spPr>
        <p:txBody>
          <a:bodyPr wrap="square" lIns="0" tIns="0" rIns="0" bIns="0" rtlCol="0"/>
          <a:lstStyle/>
          <a:p>
            <a:endParaRPr sz="2000"/>
          </a:p>
        </p:txBody>
      </p:sp>
      <p:sp>
        <p:nvSpPr>
          <p:cNvPr id="88" name="object 88"/>
          <p:cNvSpPr txBox="1"/>
          <p:nvPr/>
        </p:nvSpPr>
        <p:spPr>
          <a:xfrm>
            <a:off x="5168276" y="3374001"/>
            <a:ext cx="292893" cy="376129"/>
          </a:xfrm>
          <a:prstGeom prst="rect">
            <a:avLst/>
          </a:prstGeom>
        </p:spPr>
        <p:txBody>
          <a:bodyPr vert="horz" wrap="square" lIns="0" tIns="0" rIns="0" bIns="0" rtlCol="0">
            <a:spAutoFit/>
          </a:bodyPr>
          <a:lstStyle/>
          <a:p>
            <a:pPr marL="8930"/>
            <a:r>
              <a:rPr sz="2444" i="1" spc="36" dirty="0">
                <a:latin typeface="Georgia"/>
                <a:cs typeface="Georgia"/>
              </a:rPr>
              <a:t>h</a:t>
            </a:r>
            <a:r>
              <a:rPr sz="2556" i="1" spc="26" baseline="-12471" dirty="0">
                <a:latin typeface="Trebuchet MS"/>
                <a:cs typeface="Trebuchet MS"/>
              </a:rPr>
              <a:t>t</a:t>
            </a:r>
            <a:endParaRPr sz="2556" baseline="-12471">
              <a:latin typeface="Trebuchet MS"/>
              <a:cs typeface="Trebuchet MS"/>
            </a:endParaRPr>
          </a:p>
        </p:txBody>
      </p:sp>
      <p:sp>
        <p:nvSpPr>
          <p:cNvPr id="89" name="object 89"/>
          <p:cNvSpPr txBox="1"/>
          <p:nvPr/>
        </p:nvSpPr>
        <p:spPr>
          <a:xfrm>
            <a:off x="5639159" y="3514695"/>
            <a:ext cx="142876" cy="273601"/>
          </a:xfrm>
          <a:prstGeom prst="rect">
            <a:avLst/>
          </a:prstGeom>
        </p:spPr>
        <p:txBody>
          <a:bodyPr vert="horz" wrap="square" lIns="0" tIns="0" rIns="0" bIns="0" rtlCol="0">
            <a:spAutoFit/>
          </a:bodyPr>
          <a:lstStyle/>
          <a:p>
            <a:pPr marL="8930"/>
            <a:r>
              <a:rPr sz="1778" spc="21" dirty="0"/>
              <a:t>1</a:t>
            </a:r>
            <a:endParaRPr sz="1778"/>
          </a:p>
        </p:txBody>
      </p:sp>
      <p:sp>
        <p:nvSpPr>
          <p:cNvPr id="90" name="object 90"/>
          <p:cNvSpPr/>
          <p:nvPr/>
        </p:nvSpPr>
        <p:spPr>
          <a:xfrm>
            <a:off x="5770717" y="3213619"/>
            <a:ext cx="477292" cy="1786"/>
          </a:xfrm>
          <a:custGeom>
            <a:avLst/>
            <a:gdLst/>
            <a:ahLst/>
            <a:cxnLst/>
            <a:rect l="l" t="t" r="r" b="b"/>
            <a:pathLst>
              <a:path w="678814" h="2539">
                <a:moveTo>
                  <a:pt x="0" y="2502"/>
                </a:moveTo>
                <a:lnTo>
                  <a:pt x="678611" y="0"/>
                </a:lnTo>
              </a:path>
            </a:pathLst>
          </a:custGeom>
          <a:ln w="22323">
            <a:solidFill>
              <a:srgbClr val="000000"/>
            </a:solidFill>
          </a:ln>
        </p:spPr>
        <p:txBody>
          <a:bodyPr wrap="square" lIns="0" tIns="0" rIns="0" bIns="0" rtlCol="0"/>
          <a:lstStyle/>
          <a:p>
            <a:endParaRPr sz="2000"/>
          </a:p>
        </p:txBody>
      </p:sp>
      <p:sp>
        <p:nvSpPr>
          <p:cNvPr id="91" name="object 91"/>
          <p:cNvSpPr/>
          <p:nvPr/>
        </p:nvSpPr>
        <p:spPr>
          <a:xfrm>
            <a:off x="6247691" y="3166529"/>
            <a:ext cx="126356" cy="94208"/>
          </a:xfrm>
          <a:custGeom>
            <a:avLst/>
            <a:gdLst/>
            <a:ahLst/>
            <a:cxnLst/>
            <a:rect l="l" t="t" r="r" b="b"/>
            <a:pathLst>
              <a:path w="179704" h="133985">
                <a:moveTo>
                  <a:pt x="0" y="0"/>
                </a:moveTo>
                <a:lnTo>
                  <a:pt x="495" y="133941"/>
                </a:lnTo>
                <a:lnTo>
                  <a:pt x="179119" y="66313"/>
                </a:lnTo>
                <a:lnTo>
                  <a:pt x="0" y="0"/>
                </a:lnTo>
                <a:close/>
              </a:path>
            </a:pathLst>
          </a:custGeom>
          <a:solidFill>
            <a:srgbClr val="000000"/>
          </a:solidFill>
        </p:spPr>
        <p:txBody>
          <a:bodyPr wrap="square" lIns="0" tIns="0" rIns="0" bIns="0" rtlCol="0"/>
          <a:lstStyle/>
          <a:p>
            <a:endParaRPr sz="2000"/>
          </a:p>
        </p:txBody>
      </p:sp>
      <p:sp>
        <p:nvSpPr>
          <p:cNvPr id="92" name="object 92"/>
          <p:cNvSpPr/>
          <p:nvPr/>
        </p:nvSpPr>
        <p:spPr>
          <a:xfrm>
            <a:off x="6247690" y="3166530"/>
            <a:ext cx="126356" cy="94208"/>
          </a:xfrm>
          <a:custGeom>
            <a:avLst/>
            <a:gdLst/>
            <a:ahLst/>
            <a:cxnLst/>
            <a:rect l="l" t="t" r="r" b="b"/>
            <a:pathLst>
              <a:path w="179704" h="133985">
                <a:moveTo>
                  <a:pt x="179120" y="66312"/>
                </a:moveTo>
                <a:lnTo>
                  <a:pt x="0" y="0"/>
                </a:lnTo>
                <a:lnTo>
                  <a:pt x="495" y="133941"/>
                </a:lnTo>
                <a:lnTo>
                  <a:pt x="179120" y="66312"/>
                </a:lnTo>
                <a:close/>
              </a:path>
            </a:pathLst>
          </a:custGeom>
          <a:ln w="22336">
            <a:solidFill>
              <a:srgbClr val="000000"/>
            </a:solidFill>
          </a:ln>
        </p:spPr>
        <p:txBody>
          <a:bodyPr wrap="square" lIns="0" tIns="0" rIns="0" bIns="0" rtlCol="0"/>
          <a:lstStyle/>
          <a:p>
            <a:endParaRPr sz="2000"/>
          </a:p>
        </p:txBody>
      </p:sp>
      <p:sp>
        <p:nvSpPr>
          <p:cNvPr id="93" name="object 93"/>
          <p:cNvSpPr txBox="1"/>
          <p:nvPr/>
        </p:nvSpPr>
        <p:spPr>
          <a:xfrm>
            <a:off x="5486539" y="2934508"/>
            <a:ext cx="291554" cy="376129"/>
          </a:xfrm>
          <a:prstGeom prst="rect">
            <a:avLst/>
          </a:prstGeom>
        </p:spPr>
        <p:txBody>
          <a:bodyPr vert="horz" wrap="square" lIns="0" tIns="0" rIns="0" bIns="0" rtlCol="0">
            <a:spAutoFit/>
          </a:bodyPr>
          <a:lstStyle/>
          <a:p>
            <a:pPr marL="8930"/>
            <a:r>
              <a:rPr sz="2444" i="1" spc="-49" dirty="0">
                <a:latin typeface="Verdana"/>
                <a:cs typeface="Verdana"/>
              </a:rPr>
              <a:t>x</a:t>
            </a:r>
            <a:r>
              <a:rPr sz="2556" i="1" spc="26" baseline="-12471" dirty="0">
                <a:latin typeface="Trebuchet MS"/>
                <a:cs typeface="Trebuchet MS"/>
              </a:rPr>
              <a:t>t</a:t>
            </a:r>
            <a:endParaRPr sz="2556" baseline="-12471">
              <a:latin typeface="Trebuchet MS"/>
              <a:cs typeface="Trebuchet MS"/>
            </a:endParaRPr>
          </a:p>
        </p:txBody>
      </p:sp>
      <p:sp>
        <p:nvSpPr>
          <p:cNvPr id="94" name="object 94"/>
          <p:cNvSpPr/>
          <p:nvPr/>
        </p:nvSpPr>
        <p:spPr>
          <a:xfrm>
            <a:off x="6412103" y="3031755"/>
            <a:ext cx="407640" cy="361206"/>
          </a:xfrm>
          <a:custGeom>
            <a:avLst/>
            <a:gdLst/>
            <a:ahLst/>
            <a:cxnLst/>
            <a:rect l="l" t="t" r="r" b="b"/>
            <a:pathLst>
              <a:path w="579754" h="513714">
                <a:moveTo>
                  <a:pt x="289617" y="0"/>
                </a:moveTo>
                <a:lnTo>
                  <a:pt x="245125" y="3007"/>
                </a:lnTo>
                <a:lnTo>
                  <a:pt x="201480" y="12030"/>
                </a:lnTo>
                <a:lnTo>
                  <a:pt x="159526" y="27068"/>
                </a:lnTo>
                <a:lnTo>
                  <a:pt x="120112" y="48122"/>
                </a:lnTo>
                <a:lnTo>
                  <a:pt x="84084" y="75191"/>
                </a:lnTo>
                <a:lnTo>
                  <a:pt x="50450" y="110746"/>
                </a:lnTo>
                <a:lnTo>
                  <a:pt x="25225" y="149890"/>
                </a:lnTo>
                <a:lnTo>
                  <a:pt x="8408" y="191597"/>
                </a:lnTo>
                <a:lnTo>
                  <a:pt x="0" y="234842"/>
                </a:lnTo>
                <a:lnTo>
                  <a:pt x="0" y="278600"/>
                </a:lnTo>
                <a:lnTo>
                  <a:pt x="8408" y="321845"/>
                </a:lnTo>
                <a:lnTo>
                  <a:pt x="25225" y="363552"/>
                </a:lnTo>
                <a:lnTo>
                  <a:pt x="50450" y="402696"/>
                </a:lnTo>
                <a:lnTo>
                  <a:pt x="84084" y="438251"/>
                </a:lnTo>
                <a:lnTo>
                  <a:pt x="120112" y="465320"/>
                </a:lnTo>
                <a:lnTo>
                  <a:pt x="159526" y="486373"/>
                </a:lnTo>
                <a:lnTo>
                  <a:pt x="201480" y="501411"/>
                </a:lnTo>
                <a:lnTo>
                  <a:pt x="245125" y="510434"/>
                </a:lnTo>
                <a:lnTo>
                  <a:pt x="289617" y="513442"/>
                </a:lnTo>
                <a:lnTo>
                  <a:pt x="334110" y="510434"/>
                </a:lnTo>
                <a:lnTo>
                  <a:pt x="377755" y="501411"/>
                </a:lnTo>
                <a:lnTo>
                  <a:pt x="419708" y="486373"/>
                </a:lnTo>
                <a:lnTo>
                  <a:pt x="459122" y="465320"/>
                </a:lnTo>
                <a:lnTo>
                  <a:pt x="495151" y="438251"/>
                </a:lnTo>
                <a:lnTo>
                  <a:pt x="528784" y="402696"/>
                </a:lnTo>
                <a:lnTo>
                  <a:pt x="554009" y="363552"/>
                </a:lnTo>
                <a:lnTo>
                  <a:pt x="570826" y="321845"/>
                </a:lnTo>
                <a:lnTo>
                  <a:pt x="579235" y="278600"/>
                </a:lnTo>
                <a:lnTo>
                  <a:pt x="579235" y="234842"/>
                </a:lnTo>
                <a:lnTo>
                  <a:pt x="570826" y="191597"/>
                </a:lnTo>
                <a:lnTo>
                  <a:pt x="554009" y="149890"/>
                </a:lnTo>
                <a:lnTo>
                  <a:pt x="528784" y="110746"/>
                </a:lnTo>
                <a:lnTo>
                  <a:pt x="495151" y="75191"/>
                </a:lnTo>
                <a:lnTo>
                  <a:pt x="459122" y="48122"/>
                </a:lnTo>
                <a:lnTo>
                  <a:pt x="419708" y="27068"/>
                </a:lnTo>
                <a:lnTo>
                  <a:pt x="377755" y="12030"/>
                </a:lnTo>
                <a:lnTo>
                  <a:pt x="334110" y="3007"/>
                </a:lnTo>
                <a:lnTo>
                  <a:pt x="289617" y="0"/>
                </a:lnTo>
                <a:close/>
              </a:path>
            </a:pathLst>
          </a:custGeom>
          <a:solidFill>
            <a:srgbClr val="FFFFFF"/>
          </a:solidFill>
        </p:spPr>
        <p:txBody>
          <a:bodyPr wrap="square" lIns="0" tIns="0" rIns="0" bIns="0" rtlCol="0"/>
          <a:lstStyle/>
          <a:p>
            <a:endParaRPr sz="2000"/>
          </a:p>
        </p:txBody>
      </p:sp>
      <p:sp>
        <p:nvSpPr>
          <p:cNvPr id="95" name="object 95"/>
          <p:cNvSpPr/>
          <p:nvPr/>
        </p:nvSpPr>
        <p:spPr>
          <a:xfrm>
            <a:off x="6412102" y="3031755"/>
            <a:ext cx="407640" cy="361206"/>
          </a:xfrm>
          <a:custGeom>
            <a:avLst/>
            <a:gdLst/>
            <a:ahLst/>
            <a:cxnLst/>
            <a:rect l="l" t="t" r="r" b="b"/>
            <a:pathLst>
              <a:path w="579754" h="513714">
                <a:moveTo>
                  <a:pt x="495151" y="75191"/>
                </a:moveTo>
                <a:lnTo>
                  <a:pt x="528785" y="110746"/>
                </a:lnTo>
                <a:lnTo>
                  <a:pt x="554010" y="149890"/>
                </a:lnTo>
                <a:lnTo>
                  <a:pt x="570826" y="191597"/>
                </a:lnTo>
                <a:lnTo>
                  <a:pt x="579235" y="234842"/>
                </a:lnTo>
                <a:lnTo>
                  <a:pt x="579235" y="278600"/>
                </a:lnTo>
                <a:lnTo>
                  <a:pt x="570826" y="321845"/>
                </a:lnTo>
                <a:lnTo>
                  <a:pt x="554010" y="363552"/>
                </a:lnTo>
                <a:lnTo>
                  <a:pt x="528785" y="402696"/>
                </a:lnTo>
                <a:lnTo>
                  <a:pt x="495151" y="438251"/>
                </a:lnTo>
                <a:lnTo>
                  <a:pt x="459122" y="465320"/>
                </a:lnTo>
                <a:lnTo>
                  <a:pt x="419708" y="486373"/>
                </a:lnTo>
                <a:lnTo>
                  <a:pt x="377756" y="501412"/>
                </a:lnTo>
                <a:lnTo>
                  <a:pt x="334110" y="510435"/>
                </a:lnTo>
                <a:lnTo>
                  <a:pt x="289618" y="513442"/>
                </a:lnTo>
                <a:lnTo>
                  <a:pt x="245126" y="510435"/>
                </a:lnTo>
                <a:lnTo>
                  <a:pt x="201480" y="501412"/>
                </a:lnTo>
                <a:lnTo>
                  <a:pt x="159527" y="486373"/>
                </a:lnTo>
                <a:lnTo>
                  <a:pt x="120113" y="465320"/>
                </a:lnTo>
                <a:lnTo>
                  <a:pt x="84085" y="438251"/>
                </a:lnTo>
                <a:lnTo>
                  <a:pt x="50451" y="402696"/>
                </a:lnTo>
                <a:lnTo>
                  <a:pt x="25225" y="363552"/>
                </a:lnTo>
                <a:lnTo>
                  <a:pt x="8408" y="321845"/>
                </a:lnTo>
                <a:lnTo>
                  <a:pt x="0" y="278600"/>
                </a:lnTo>
                <a:lnTo>
                  <a:pt x="0" y="234842"/>
                </a:lnTo>
                <a:lnTo>
                  <a:pt x="8408" y="191597"/>
                </a:lnTo>
                <a:lnTo>
                  <a:pt x="25225" y="149890"/>
                </a:lnTo>
                <a:lnTo>
                  <a:pt x="50451" y="110746"/>
                </a:lnTo>
                <a:lnTo>
                  <a:pt x="84085" y="75191"/>
                </a:lnTo>
                <a:lnTo>
                  <a:pt x="120113" y="48122"/>
                </a:lnTo>
                <a:lnTo>
                  <a:pt x="159527" y="27068"/>
                </a:lnTo>
                <a:lnTo>
                  <a:pt x="201480" y="12030"/>
                </a:lnTo>
                <a:lnTo>
                  <a:pt x="245126" y="3007"/>
                </a:lnTo>
                <a:lnTo>
                  <a:pt x="289618" y="0"/>
                </a:lnTo>
                <a:lnTo>
                  <a:pt x="334110" y="3007"/>
                </a:lnTo>
                <a:lnTo>
                  <a:pt x="377756" y="12030"/>
                </a:lnTo>
                <a:lnTo>
                  <a:pt x="419708" y="27068"/>
                </a:lnTo>
                <a:lnTo>
                  <a:pt x="459122" y="48122"/>
                </a:lnTo>
                <a:lnTo>
                  <a:pt x="495151" y="75191"/>
                </a:lnTo>
              </a:path>
            </a:pathLst>
          </a:custGeom>
          <a:ln w="22339">
            <a:solidFill>
              <a:srgbClr val="000000"/>
            </a:solidFill>
          </a:ln>
        </p:spPr>
        <p:txBody>
          <a:bodyPr wrap="square" lIns="0" tIns="0" rIns="0" bIns="0" rtlCol="0"/>
          <a:lstStyle/>
          <a:p>
            <a:endParaRPr sz="2000"/>
          </a:p>
        </p:txBody>
      </p:sp>
      <p:sp>
        <p:nvSpPr>
          <p:cNvPr id="96" name="object 96"/>
          <p:cNvSpPr/>
          <p:nvPr/>
        </p:nvSpPr>
        <p:spPr>
          <a:xfrm>
            <a:off x="6442806" y="3132825"/>
            <a:ext cx="346026" cy="145108"/>
          </a:xfrm>
          <a:custGeom>
            <a:avLst/>
            <a:gdLst/>
            <a:ahLst/>
            <a:cxnLst/>
            <a:rect l="l" t="t" r="r" b="b"/>
            <a:pathLst>
              <a:path w="492125" h="206375">
                <a:moveTo>
                  <a:pt x="0" y="205578"/>
                </a:moveTo>
                <a:lnTo>
                  <a:pt x="51356" y="204522"/>
                </a:lnTo>
                <a:lnTo>
                  <a:pt x="104150" y="205845"/>
                </a:lnTo>
                <a:lnTo>
                  <a:pt x="154075" y="202408"/>
                </a:lnTo>
                <a:lnTo>
                  <a:pt x="196823" y="187069"/>
                </a:lnTo>
                <a:lnTo>
                  <a:pt x="227529" y="151360"/>
                </a:lnTo>
                <a:lnTo>
                  <a:pt x="249734" y="101273"/>
                </a:lnTo>
                <a:lnTo>
                  <a:pt x="271729" y="51370"/>
                </a:lnTo>
                <a:lnTo>
                  <a:pt x="301806" y="16209"/>
                </a:lnTo>
                <a:lnTo>
                  <a:pt x="343344" y="1925"/>
                </a:lnTo>
                <a:lnTo>
                  <a:pt x="391534" y="0"/>
                </a:lnTo>
                <a:lnTo>
                  <a:pt x="442384" y="3018"/>
                </a:lnTo>
                <a:lnTo>
                  <a:pt x="491901" y="3565"/>
                </a:lnTo>
              </a:path>
            </a:pathLst>
          </a:custGeom>
          <a:ln w="22328">
            <a:solidFill>
              <a:srgbClr val="000000"/>
            </a:solidFill>
          </a:ln>
        </p:spPr>
        <p:txBody>
          <a:bodyPr wrap="square" lIns="0" tIns="0" rIns="0" bIns="0" rtlCol="0"/>
          <a:lstStyle/>
          <a:p>
            <a:endParaRPr sz="2000"/>
          </a:p>
        </p:txBody>
      </p:sp>
      <p:sp>
        <p:nvSpPr>
          <p:cNvPr id="97" name="object 97"/>
          <p:cNvSpPr txBox="1"/>
          <p:nvPr/>
        </p:nvSpPr>
        <p:spPr>
          <a:xfrm>
            <a:off x="6914284" y="2793241"/>
            <a:ext cx="266104" cy="376129"/>
          </a:xfrm>
          <a:prstGeom prst="rect">
            <a:avLst/>
          </a:prstGeom>
        </p:spPr>
        <p:txBody>
          <a:bodyPr vert="horz" wrap="square" lIns="0" tIns="0" rIns="0" bIns="0" rtlCol="0">
            <a:spAutoFit/>
          </a:bodyPr>
          <a:lstStyle/>
          <a:p>
            <a:pPr marL="8930"/>
            <a:r>
              <a:rPr sz="2444" i="1" spc="218" dirty="0">
                <a:latin typeface="Trebuchet MS"/>
                <a:cs typeface="Trebuchet MS"/>
              </a:rPr>
              <a:t>f</a:t>
            </a:r>
            <a:r>
              <a:rPr sz="2556" i="1" spc="26" baseline="-12471" dirty="0">
                <a:latin typeface="Trebuchet MS"/>
                <a:cs typeface="Trebuchet MS"/>
              </a:rPr>
              <a:t>t</a:t>
            </a:r>
            <a:endParaRPr sz="2556" baseline="-12471">
              <a:latin typeface="Trebuchet MS"/>
              <a:cs typeface="Trebuchet MS"/>
            </a:endParaRPr>
          </a:p>
        </p:txBody>
      </p:sp>
      <p:sp>
        <p:nvSpPr>
          <p:cNvPr id="98" name="object 98"/>
          <p:cNvSpPr txBox="1"/>
          <p:nvPr/>
        </p:nvSpPr>
        <p:spPr>
          <a:xfrm>
            <a:off x="9054169" y="2918811"/>
            <a:ext cx="2809280" cy="376129"/>
          </a:xfrm>
          <a:prstGeom prst="rect">
            <a:avLst/>
          </a:prstGeom>
        </p:spPr>
        <p:txBody>
          <a:bodyPr vert="horz" wrap="square" lIns="0" tIns="0" rIns="0" bIns="0" rtlCol="0">
            <a:spAutoFit/>
          </a:bodyPr>
          <a:lstStyle/>
          <a:p>
            <a:pPr marL="8930">
              <a:tabLst>
                <a:tab pos="341550" algn="l"/>
              </a:tabLst>
            </a:pPr>
            <a:r>
              <a:rPr sz="2444" i="1" spc="-24" dirty="0">
                <a:latin typeface="Trebuchet MS"/>
                <a:cs typeface="Trebuchet MS"/>
              </a:rPr>
              <a:t>c</a:t>
            </a:r>
            <a:r>
              <a:rPr sz="2556" i="1" spc="-37" baseline="-12471" dirty="0">
                <a:latin typeface="Trebuchet MS"/>
                <a:cs typeface="Trebuchet MS"/>
              </a:rPr>
              <a:t>t	</a:t>
            </a:r>
            <a:r>
              <a:rPr sz="2444" spc="-42" dirty="0">
                <a:latin typeface="Lucida Sans Unicode"/>
                <a:cs typeface="Lucida Sans Unicode"/>
              </a:rPr>
              <a:t>= </a:t>
            </a:r>
            <a:r>
              <a:rPr sz="2444" i="1" spc="120" dirty="0">
                <a:latin typeface="Trebuchet MS"/>
                <a:cs typeface="Trebuchet MS"/>
              </a:rPr>
              <a:t>f</a:t>
            </a:r>
            <a:r>
              <a:rPr sz="2556" i="1" spc="179" baseline="-12471" dirty="0">
                <a:latin typeface="Trebuchet MS"/>
                <a:cs typeface="Trebuchet MS"/>
              </a:rPr>
              <a:t>t </a:t>
            </a:r>
            <a:r>
              <a:rPr sz="2444" i="1" spc="60" dirty="0">
                <a:latin typeface="Calibri"/>
                <a:cs typeface="Calibri"/>
              </a:rPr>
              <a:t>· </a:t>
            </a:r>
            <a:r>
              <a:rPr sz="2444" i="1" spc="236" dirty="0">
                <a:latin typeface="Trebuchet MS"/>
                <a:cs typeface="Trebuchet MS"/>
              </a:rPr>
              <a:t>c</a:t>
            </a:r>
            <a:r>
              <a:rPr sz="2556" i="1" spc="353" baseline="-12471" dirty="0">
                <a:latin typeface="Trebuchet MS"/>
                <a:cs typeface="Trebuchet MS"/>
              </a:rPr>
              <a:t>t</a:t>
            </a:r>
            <a:r>
              <a:rPr sz="2556" i="1" spc="353" baseline="-12471" dirty="0"/>
              <a:t>-</a:t>
            </a:r>
            <a:r>
              <a:rPr sz="2556" spc="353" baseline="-12471" dirty="0"/>
              <a:t>1 </a:t>
            </a:r>
            <a:r>
              <a:rPr sz="2444" spc="-42" dirty="0">
                <a:latin typeface="Lucida Sans Unicode"/>
                <a:cs typeface="Lucida Sans Unicode"/>
              </a:rPr>
              <a:t>+ </a:t>
            </a:r>
            <a:r>
              <a:rPr sz="2444" i="1" spc="-21" dirty="0">
                <a:latin typeface="Trebuchet MS"/>
                <a:cs typeface="Trebuchet MS"/>
              </a:rPr>
              <a:t>g</a:t>
            </a:r>
            <a:r>
              <a:rPr sz="2556" i="1" spc="-31" baseline="-12471" dirty="0">
                <a:latin typeface="Trebuchet MS"/>
                <a:cs typeface="Trebuchet MS"/>
              </a:rPr>
              <a:t>t </a:t>
            </a:r>
            <a:r>
              <a:rPr sz="2444" i="1" spc="60" dirty="0">
                <a:latin typeface="Calibri"/>
                <a:cs typeface="Calibri"/>
              </a:rPr>
              <a:t>·</a:t>
            </a:r>
            <a:r>
              <a:rPr sz="2444" i="1" spc="-208" dirty="0">
                <a:latin typeface="Calibri"/>
                <a:cs typeface="Calibri"/>
              </a:rPr>
              <a:t> </a:t>
            </a:r>
            <a:r>
              <a:rPr sz="2444" i="1" spc="57" dirty="0">
                <a:latin typeface="Trebuchet MS"/>
                <a:cs typeface="Trebuchet MS"/>
              </a:rPr>
              <a:t>i</a:t>
            </a:r>
            <a:r>
              <a:rPr sz="2556" i="1" spc="84" baseline="-12471" dirty="0">
                <a:latin typeface="Trebuchet MS"/>
                <a:cs typeface="Trebuchet MS"/>
              </a:rPr>
              <a:t>t</a:t>
            </a:r>
            <a:endParaRPr sz="2556" baseline="-12471">
              <a:latin typeface="Trebuchet MS"/>
              <a:cs typeface="Trebuchet MS"/>
            </a:endParaRPr>
          </a:p>
        </p:txBody>
      </p:sp>
      <p:sp>
        <p:nvSpPr>
          <p:cNvPr id="99" name="object 99"/>
          <p:cNvSpPr txBox="1"/>
          <p:nvPr/>
        </p:nvSpPr>
        <p:spPr>
          <a:xfrm>
            <a:off x="8362000" y="2997372"/>
            <a:ext cx="489793" cy="341953"/>
          </a:xfrm>
          <a:prstGeom prst="rect">
            <a:avLst/>
          </a:prstGeom>
        </p:spPr>
        <p:txBody>
          <a:bodyPr vert="horz" wrap="square" lIns="0" tIns="0" rIns="0" bIns="0" rtlCol="0">
            <a:spAutoFit/>
          </a:bodyPr>
          <a:lstStyle/>
          <a:p>
            <a:pPr marL="8930"/>
            <a:r>
              <a:rPr sz="2222" spc="7" dirty="0">
                <a:latin typeface="Times New Roman"/>
                <a:cs typeface="Times New Roman"/>
              </a:rPr>
              <a:t>C</a:t>
            </a:r>
            <a:r>
              <a:rPr sz="2222" dirty="0">
                <a:latin typeface="Times New Roman"/>
                <a:cs typeface="Times New Roman"/>
              </a:rPr>
              <a:t>el</a:t>
            </a:r>
            <a:r>
              <a:rPr sz="2222" spc="3" dirty="0">
                <a:latin typeface="Times New Roman"/>
                <a:cs typeface="Times New Roman"/>
              </a:rPr>
              <a:t>l</a:t>
            </a:r>
            <a:endParaRPr sz="2222" dirty="0">
              <a:latin typeface="Times New Roman"/>
              <a:cs typeface="Times New Roman"/>
            </a:endParaRPr>
          </a:p>
        </p:txBody>
      </p:sp>
      <p:sp>
        <p:nvSpPr>
          <p:cNvPr id="103" name="object 4"/>
          <p:cNvSpPr txBox="1">
            <a:spLocks noGrp="1"/>
          </p:cNvSpPr>
          <p:nvPr>
            <p:ph type="title"/>
          </p:nvPr>
        </p:nvSpPr>
        <p:spPr>
          <a:xfrm>
            <a:off x="1939291" y="386079"/>
            <a:ext cx="8313419" cy="573518"/>
          </a:xfrm>
        </p:spPr>
        <p:txBody>
          <a:bodyPr>
            <a:normAutofit fontScale="90000"/>
          </a:bodyPr>
          <a:lstStyle/>
          <a:p>
            <a:r>
              <a:rPr lang="ru-RU" dirty="0"/>
              <a:t>Долгая краткосрочная память </a:t>
            </a:r>
            <a:r>
              <a:rPr lang="en-US" dirty="0"/>
              <a:t>(LSTM)</a:t>
            </a:r>
          </a:p>
        </p:txBody>
      </p:sp>
      <p:sp>
        <p:nvSpPr>
          <p:cNvPr id="104" name="object 4"/>
          <p:cNvSpPr txBox="1"/>
          <p:nvPr/>
        </p:nvSpPr>
        <p:spPr>
          <a:xfrm>
            <a:off x="1658727" y="6392334"/>
            <a:ext cx="7546926" cy="205121"/>
          </a:xfrm>
          <a:prstGeom prst="rect">
            <a:avLst/>
          </a:prstGeom>
        </p:spPr>
        <p:txBody>
          <a:bodyPr vert="horz" wrap="square" lIns="0" tIns="0" rIns="0" bIns="0" rtlCol="0">
            <a:spAutoFit/>
          </a:bodyPr>
          <a:lstStyle/>
          <a:p>
            <a:pPr marL="8930"/>
            <a:r>
              <a:rPr lang="en-US" sz="1333" spc="-14" dirty="0"/>
              <a:t>Hochreiter et.al.,1997: Long Short-Term Memory</a:t>
            </a:r>
          </a:p>
        </p:txBody>
      </p:sp>
      <p:sp>
        <p:nvSpPr>
          <p:cNvPr id="2" name="Text Placeholder 7">
            <a:extLst>
              <a:ext uri="{FF2B5EF4-FFF2-40B4-BE49-F238E27FC236}">
                <a16:creationId xmlns:a16="http://schemas.microsoft.com/office/drawing/2014/main" id="{B1D8F15D-F8E4-ED20-C28E-838DACD4DFC1}"/>
              </a:ext>
            </a:extLst>
          </p:cNvPr>
          <p:cNvSpPr>
            <a:spLocks noGrp="1"/>
          </p:cNvSpPr>
          <p:nvPr>
            <p:ph type="body" idx="1"/>
          </p:nvPr>
        </p:nvSpPr>
        <p:spPr>
          <a:xfrm>
            <a:off x="1025352" y="1543900"/>
            <a:ext cx="3741453" cy="4279552"/>
          </a:xfrm>
        </p:spPr>
        <p:txBody>
          <a:bodyPr>
            <a:normAutofit fontScale="92500" lnSpcReduction="20000"/>
          </a:bodyPr>
          <a:lstStyle/>
          <a:p>
            <a:r>
              <a:rPr lang="ru-RU" dirty="0"/>
              <a:t>Приобрела большую популярность для обработки временных рядов и текстов</a:t>
            </a:r>
          </a:p>
          <a:p>
            <a:r>
              <a:rPr lang="ru-RU" dirty="0"/>
              <a:t>Использовалась в машинном переводе до появления трансформеров</a:t>
            </a:r>
          </a:p>
          <a:p>
            <a:r>
              <a:rPr lang="ru-RU" dirty="0"/>
              <a:t>Имеются явные «ячейки» памяти для хранения кратковременных активаций, наличие дополнительных вентилей частично устраняет проблему исчезающего градиента</a:t>
            </a:r>
          </a:p>
          <a:p>
            <a:r>
              <a:rPr lang="ru-RU" dirty="0"/>
              <a:t>Многослойные версии показали, что они хорошо работают над задачами, которые имеют среднесрочные зависимости</a:t>
            </a:r>
          </a:p>
          <a:p>
            <a:endParaRPr lang="en-US" dirty="0"/>
          </a:p>
        </p:txBody>
      </p:sp>
    </p:spTree>
    <p:extLst>
      <p:ext uri="{BB962C8B-B14F-4D97-AF65-F5344CB8AC3E}">
        <p14:creationId xmlns:p14="http://schemas.microsoft.com/office/powerpoint/2010/main" val="2813997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2752237" y="1383369"/>
            <a:ext cx="6687525" cy="4856832"/>
            <a:chOff x="1119592" y="1059735"/>
            <a:chExt cx="6179694" cy="4455410"/>
          </a:xfrm>
        </p:grpSpPr>
        <p:sp>
          <p:nvSpPr>
            <p:cNvPr id="2" name="object 2"/>
            <p:cNvSpPr/>
            <p:nvPr/>
          </p:nvSpPr>
          <p:spPr>
            <a:xfrm>
              <a:off x="3868511" y="4318638"/>
              <a:ext cx="661463" cy="620475"/>
            </a:xfrm>
            <a:prstGeom prst="rect">
              <a:avLst/>
            </a:prstGeom>
            <a:blipFill>
              <a:blip r:embed="rId2" cstate="print"/>
              <a:stretch>
                <a:fillRect/>
              </a:stretch>
            </a:blipFill>
          </p:spPr>
          <p:txBody>
            <a:bodyPr wrap="square" lIns="0" tIns="0" rIns="0" bIns="0" rtlCol="0"/>
            <a:lstStyle/>
            <a:p>
              <a:endParaRPr sz="2000"/>
            </a:p>
          </p:txBody>
        </p:sp>
        <p:sp>
          <p:nvSpPr>
            <p:cNvPr id="3" name="object 3"/>
            <p:cNvSpPr/>
            <p:nvPr/>
          </p:nvSpPr>
          <p:spPr>
            <a:xfrm>
              <a:off x="4755153" y="3423180"/>
              <a:ext cx="661463" cy="620475"/>
            </a:xfrm>
            <a:prstGeom prst="rect">
              <a:avLst/>
            </a:prstGeom>
            <a:blipFill>
              <a:blip r:embed="rId2" cstate="print"/>
              <a:stretch>
                <a:fillRect/>
              </a:stretch>
            </a:blipFill>
          </p:spPr>
          <p:txBody>
            <a:bodyPr wrap="square" lIns="0" tIns="0" rIns="0" bIns="0" rtlCol="0"/>
            <a:lstStyle/>
            <a:p>
              <a:endParaRPr sz="2000"/>
            </a:p>
          </p:txBody>
        </p:sp>
        <p:sp>
          <p:nvSpPr>
            <p:cNvPr id="4" name="object 4"/>
            <p:cNvSpPr/>
            <p:nvPr/>
          </p:nvSpPr>
          <p:spPr>
            <a:xfrm>
              <a:off x="3963508" y="3479587"/>
              <a:ext cx="478505" cy="493559"/>
            </a:xfrm>
            <a:prstGeom prst="rect">
              <a:avLst/>
            </a:prstGeom>
            <a:blipFill>
              <a:blip r:embed="rId3" cstate="print"/>
              <a:stretch>
                <a:fillRect/>
              </a:stretch>
            </a:blipFill>
          </p:spPr>
          <p:txBody>
            <a:bodyPr wrap="square" lIns="0" tIns="0" rIns="0" bIns="0" rtlCol="0"/>
            <a:lstStyle/>
            <a:p>
              <a:endParaRPr sz="2000"/>
            </a:p>
          </p:txBody>
        </p:sp>
        <p:sp>
          <p:nvSpPr>
            <p:cNvPr id="5" name="object 5"/>
            <p:cNvSpPr/>
            <p:nvPr/>
          </p:nvSpPr>
          <p:spPr>
            <a:xfrm>
              <a:off x="3703145" y="2381396"/>
              <a:ext cx="999231" cy="888407"/>
            </a:xfrm>
            <a:prstGeom prst="rect">
              <a:avLst/>
            </a:prstGeom>
            <a:blipFill>
              <a:blip r:embed="rId4" cstate="print"/>
              <a:stretch>
                <a:fillRect/>
              </a:stretch>
            </a:blipFill>
          </p:spPr>
          <p:txBody>
            <a:bodyPr wrap="square" lIns="0" tIns="0" rIns="0" bIns="0" rtlCol="0"/>
            <a:lstStyle/>
            <a:p>
              <a:endParaRPr sz="2000"/>
            </a:p>
          </p:txBody>
        </p:sp>
        <p:sp>
          <p:nvSpPr>
            <p:cNvPr id="6" name="object 6"/>
            <p:cNvSpPr/>
            <p:nvPr/>
          </p:nvSpPr>
          <p:spPr>
            <a:xfrm>
              <a:off x="3963508" y="1575858"/>
              <a:ext cx="478505" cy="493559"/>
            </a:xfrm>
            <a:prstGeom prst="rect">
              <a:avLst/>
            </a:prstGeom>
            <a:blipFill>
              <a:blip r:embed="rId3" cstate="print"/>
              <a:stretch>
                <a:fillRect/>
              </a:stretch>
            </a:blipFill>
          </p:spPr>
          <p:txBody>
            <a:bodyPr wrap="square" lIns="0" tIns="0" rIns="0" bIns="0" rtlCol="0"/>
            <a:lstStyle/>
            <a:p>
              <a:endParaRPr sz="2000"/>
            </a:p>
          </p:txBody>
        </p:sp>
        <p:sp>
          <p:nvSpPr>
            <p:cNvPr id="7" name="object 7"/>
            <p:cNvSpPr/>
            <p:nvPr/>
          </p:nvSpPr>
          <p:spPr>
            <a:xfrm>
              <a:off x="4755153" y="1519451"/>
              <a:ext cx="661463" cy="620475"/>
            </a:xfrm>
            <a:prstGeom prst="rect">
              <a:avLst/>
            </a:prstGeom>
            <a:blipFill>
              <a:blip r:embed="rId2" cstate="print"/>
              <a:stretch>
                <a:fillRect/>
              </a:stretch>
            </a:blipFill>
          </p:spPr>
          <p:txBody>
            <a:bodyPr wrap="square" lIns="0" tIns="0" rIns="0" bIns="0" rtlCol="0"/>
            <a:lstStyle/>
            <a:p>
              <a:endParaRPr sz="2000"/>
            </a:p>
          </p:txBody>
        </p:sp>
        <p:sp>
          <p:nvSpPr>
            <p:cNvPr id="8" name="object 8"/>
            <p:cNvSpPr/>
            <p:nvPr/>
          </p:nvSpPr>
          <p:spPr>
            <a:xfrm>
              <a:off x="2969608" y="2580605"/>
              <a:ext cx="478505" cy="493559"/>
            </a:xfrm>
            <a:prstGeom prst="rect">
              <a:avLst/>
            </a:prstGeom>
            <a:blipFill>
              <a:blip r:embed="rId3" cstate="print"/>
              <a:stretch>
                <a:fillRect/>
              </a:stretch>
            </a:blipFill>
          </p:spPr>
          <p:txBody>
            <a:bodyPr wrap="square" lIns="0" tIns="0" rIns="0" bIns="0" rtlCol="0"/>
            <a:lstStyle/>
            <a:p>
              <a:endParaRPr sz="2000"/>
            </a:p>
          </p:txBody>
        </p:sp>
        <p:sp>
          <p:nvSpPr>
            <p:cNvPr id="9" name="object 9"/>
            <p:cNvSpPr/>
            <p:nvPr/>
          </p:nvSpPr>
          <p:spPr>
            <a:xfrm>
              <a:off x="2084675" y="2515646"/>
              <a:ext cx="661463" cy="620475"/>
            </a:xfrm>
            <a:prstGeom prst="rect">
              <a:avLst/>
            </a:prstGeom>
            <a:blipFill>
              <a:blip r:embed="rId2" cstate="print"/>
              <a:stretch>
                <a:fillRect/>
              </a:stretch>
            </a:blipFill>
          </p:spPr>
          <p:txBody>
            <a:bodyPr wrap="square" lIns="0" tIns="0" rIns="0" bIns="0" rtlCol="0"/>
            <a:lstStyle/>
            <a:p>
              <a:endParaRPr sz="2000"/>
            </a:p>
          </p:txBody>
        </p:sp>
        <p:sp>
          <p:nvSpPr>
            <p:cNvPr id="10" name="object 10"/>
            <p:cNvSpPr/>
            <p:nvPr/>
          </p:nvSpPr>
          <p:spPr>
            <a:xfrm>
              <a:off x="1651890" y="1604067"/>
              <a:ext cx="4257320" cy="3560666"/>
            </a:xfrm>
            <a:prstGeom prst="rect">
              <a:avLst/>
            </a:prstGeom>
            <a:blipFill>
              <a:blip r:embed="rId5" cstate="print"/>
              <a:stretch>
                <a:fillRect/>
              </a:stretch>
            </a:blipFill>
          </p:spPr>
          <p:txBody>
            <a:bodyPr wrap="square" lIns="0" tIns="0" rIns="0" bIns="0" rtlCol="0"/>
            <a:lstStyle/>
            <a:p>
              <a:endParaRPr sz="2000"/>
            </a:p>
          </p:txBody>
        </p:sp>
        <p:sp>
          <p:nvSpPr>
            <p:cNvPr id="11" name="object 11"/>
            <p:cNvSpPr/>
            <p:nvPr/>
          </p:nvSpPr>
          <p:spPr>
            <a:xfrm>
              <a:off x="4206279" y="1172549"/>
              <a:ext cx="0" cy="460102"/>
            </a:xfrm>
            <a:custGeom>
              <a:avLst/>
              <a:gdLst/>
              <a:ahLst/>
              <a:cxnLst/>
              <a:rect l="l" t="t" r="r" b="b"/>
              <a:pathLst>
                <a:path h="727075">
                  <a:moveTo>
                    <a:pt x="0" y="726463"/>
                  </a:moveTo>
                  <a:lnTo>
                    <a:pt x="0" y="0"/>
                  </a:lnTo>
                </a:path>
              </a:pathLst>
            </a:custGeom>
            <a:ln w="22239">
              <a:solidFill>
                <a:srgbClr val="000000"/>
              </a:solidFill>
            </a:ln>
          </p:spPr>
          <p:txBody>
            <a:bodyPr wrap="square" lIns="0" tIns="0" rIns="0" bIns="0" rtlCol="0"/>
            <a:lstStyle/>
            <a:p>
              <a:endParaRPr sz="2000"/>
            </a:p>
          </p:txBody>
        </p:sp>
        <p:sp>
          <p:nvSpPr>
            <p:cNvPr id="12" name="object 12"/>
            <p:cNvSpPr/>
            <p:nvPr/>
          </p:nvSpPr>
          <p:spPr>
            <a:xfrm>
              <a:off x="4164058" y="1059736"/>
              <a:ext cx="84787" cy="112916"/>
            </a:xfrm>
            <a:custGeom>
              <a:avLst/>
              <a:gdLst/>
              <a:ahLst/>
              <a:cxnLst/>
              <a:rect l="l" t="t" r="r" b="b"/>
              <a:pathLst>
                <a:path w="133984" h="178435">
                  <a:moveTo>
                    <a:pt x="66719" y="0"/>
                  </a:moveTo>
                  <a:lnTo>
                    <a:pt x="0" y="178273"/>
                  </a:lnTo>
                  <a:lnTo>
                    <a:pt x="133440" y="178273"/>
                  </a:lnTo>
                  <a:lnTo>
                    <a:pt x="66719" y="0"/>
                  </a:lnTo>
                  <a:close/>
                </a:path>
              </a:pathLst>
            </a:custGeom>
            <a:solidFill>
              <a:srgbClr val="000000"/>
            </a:solidFill>
          </p:spPr>
          <p:txBody>
            <a:bodyPr wrap="square" lIns="0" tIns="0" rIns="0" bIns="0" rtlCol="0"/>
            <a:lstStyle/>
            <a:p>
              <a:endParaRPr sz="2000"/>
            </a:p>
          </p:txBody>
        </p:sp>
        <p:sp>
          <p:nvSpPr>
            <p:cNvPr id="13" name="object 13"/>
            <p:cNvSpPr/>
            <p:nvPr/>
          </p:nvSpPr>
          <p:spPr>
            <a:xfrm>
              <a:off x="4164059" y="1059735"/>
              <a:ext cx="84787" cy="112916"/>
            </a:xfrm>
            <a:custGeom>
              <a:avLst/>
              <a:gdLst/>
              <a:ahLst/>
              <a:cxnLst/>
              <a:rect l="l" t="t" r="r" b="b"/>
              <a:pathLst>
                <a:path w="133984" h="178435">
                  <a:moveTo>
                    <a:pt x="66719" y="0"/>
                  </a:moveTo>
                  <a:lnTo>
                    <a:pt x="0" y="178273"/>
                  </a:lnTo>
                  <a:lnTo>
                    <a:pt x="133439" y="178273"/>
                  </a:lnTo>
                  <a:lnTo>
                    <a:pt x="66719" y="0"/>
                  </a:lnTo>
                  <a:close/>
                </a:path>
              </a:pathLst>
            </a:custGeom>
            <a:ln w="22255">
              <a:solidFill>
                <a:srgbClr val="000000"/>
              </a:solidFill>
            </a:ln>
          </p:spPr>
          <p:txBody>
            <a:bodyPr wrap="square" lIns="0" tIns="0" rIns="0" bIns="0" rtlCol="0"/>
            <a:lstStyle/>
            <a:p>
              <a:endParaRPr sz="2000"/>
            </a:p>
          </p:txBody>
        </p:sp>
        <p:sp>
          <p:nvSpPr>
            <p:cNvPr id="14" name="object 14"/>
            <p:cNvSpPr txBox="1"/>
            <p:nvPr/>
          </p:nvSpPr>
          <p:spPr>
            <a:xfrm>
              <a:off x="3174352" y="5142354"/>
              <a:ext cx="262399" cy="338516"/>
            </a:xfrm>
            <a:prstGeom prst="rect">
              <a:avLst/>
            </a:prstGeom>
          </p:spPr>
          <p:txBody>
            <a:bodyPr vert="horz" wrap="square" lIns="0" tIns="0" rIns="0" bIns="0" rtlCol="0">
              <a:spAutoFit/>
            </a:bodyPr>
            <a:lstStyle/>
            <a:p>
              <a:pPr marL="8930"/>
              <a:r>
                <a:rPr sz="2444" i="1" spc="28" dirty="0">
                  <a:latin typeface="Georgia"/>
                  <a:cs typeface="Georgia"/>
                </a:rPr>
                <a:t>h</a:t>
              </a:r>
              <a:r>
                <a:rPr sz="2556" i="1" spc="21" baseline="-11337" dirty="0">
                  <a:latin typeface="Trebuchet MS"/>
                  <a:cs typeface="Trebuchet MS"/>
                </a:rPr>
                <a:t>t</a:t>
              </a:r>
              <a:endParaRPr sz="2556" baseline="-11337">
                <a:latin typeface="Trebuchet MS"/>
                <a:cs typeface="Trebuchet MS"/>
              </a:endParaRPr>
            </a:p>
          </p:txBody>
        </p:sp>
        <p:sp>
          <p:nvSpPr>
            <p:cNvPr id="15" name="object 15"/>
            <p:cNvSpPr txBox="1"/>
            <p:nvPr/>
          </p:nvSpPr>
          <p:spPr>
            <a:xfrm>
              <a:off x="3595887" y="5268904"/>
              <a:ext cx="127784" cy="246241"/>
            </a:xfrm>
            <a:prstGeom prst="rect">
              <a:avLst/>
            </a:prstGeom>
          </p:spPr>
          <p:txBody>
            <a:bodyPr vert="horz" wrap="square" lIns="0" tIns="0" rIns="0" bIns="0" rtlCol="0">
              <a:spAutoFit/>
            </a:bodyPr>
            <a:lstStyle/>
            <a:p>
              <a:pPr marL="8930"/>
              <a:r>
                <a:rPr sz="1778" spc="18" dirty="0"/>
                <a:t>1</a:t>
              </a:r>
              <a:endParaRPr sz="1778"/>
            </a:p>
          </p:txBody>
        </p:sp>
        <p:sp>
          <p:nvSpPr>
            <p:cNvPr id="16" name="object 16"/>
            <p:cNvSpPr txBox="1"/>
            <p:nvPr/>
          </p:nvSpPr>
          <p:spPr>
            <a:xfrm>
              <a:off x="6312109" y="4056163"/>
              <a:ext cx="127784" cy="246241"/>
            </a:xfrm>
            <a:prstGeom prst="rect">
              <a:avLst/>
            </a:prstGeom>
          </p:spPr>
          <p:txBody>
            <a:bodyPr vert="horz" wrap="square" lIns="0" tIns="0" rIns="0" bIns="0" rtlCol="0">
              <a:spAutoFit/>
            </a:bodyPr>
            <a:lstStyle/>
            <a:p>
              <a:pPr marL="8930"/>
              <a:r>
                <a:rPr sz="1778" spc="18" dirty="0"/>
                <a:t>1</a:t>
              </a:r>
              <a:endParaRPr sz="1778"/>
            </a:p>
          </p:txBody>
        </p:sp>
        <p:sp>
          <p:nvSpPr>
            <p:cNvPr id="17" name="object 17"/>
            <p:cNvSpPr txBox="1"/>
            <p:nvPr/>
          </p:nvSpPr>
          <p:spPr>
            <a:xfrm>
              <a:off x="5890575" y="2025883"/>
              <a:ext cx="262399" cy="338516"/>
            </a:xfrm>
            <a:prstGeom prst="rect">
              <a:avLst/>
            </a:prstGeom>
          </p:spPr>
          <p:txBody>
            <a:bodyPr vert="horz" wrap="square" lIns="0" tIns="0" rIns="0" bIns="0" rtlCol="0">
              <a:spAutoFit/>
            </a:bodyPr>
            <a:lstStyle/>
            <a:p>
              <a:pPr marL="8930"/>
              <a:r>
                <a:rPr sz="2444" i="1" spc="28" dirty="0">
                  <a:latin typeface="Georgia"/>
                  <a:cs typeface="Georgia"/>
                </a:rPr>
                <a:t>h</a:t>
              </a:r>
              <a:r>
                <a:rPr sz="2556" i="1" spc="21" baseline="-11337" dirty="0">
                  <a:latin typeface="Trebuchet MS"/>
                  <a:cs typeface="Trebuchet MS"/>
                </a:rPr>
                <a:t>t</a:t>
              </a:r>
              <a:endParaRPr sz="2556" baseline="-11337">
                <a:latin typeface="Trebuchet MS"/>
                <a:cs typeface="Trebuchet MS"/>
              </a:endParaRPr>
            </a:p>
          </p:txBody>
        </p:sp>
        <p:sp>
          <p:nvSpPr>
            <p:cNvPr id="18" name="object 18"/>
            <p:cNvSpPr txBox="1"/>
            <p:nvPr/>
          </p:nvSpPr>
          <p:spPr>
            <a:xfrm>
              <a:off x="6312109" y="2152433"/>
              <a:ext cx="127784" cy="246241"/>
            </a:xfrm>
            <a:prstGeom prst="rect">
              <a:avLst/>
            </a:prstGeom>
          </p:spPr>
          <p:txBody>
            <a:bodyPr vert="horz" wrap="square" lIns="0" tIns="0" rIns="0" bIns="0" rtlCol="0">
              <a:spAutoFit/>
            </a:bodyPr>
            <a:lstStyle/>
            <a:p>
              <a:pPr marL="8930"/>
              <a:r>
                <a:rPr sz="1778" spc="18" dirty="0"/>
                <a:t>1</a:t>
              </a:r>
              <a:endParaRPr sz="1778"/>
            </a:p>
          </p:txBody>
        </p:sp>
        <p:sp>
          <p:nvSpPr>
            <p:cNvPr id="19" name="object 19"/>
            <p:cNvSpPr txBox="1"/>
            <p:nvPr/>
          </p:nvSpPr>
          <p:spPr>
            <a:xfrm>
              <a:off x="5890574" y="3436054"/>
              <a:ext cx="264408" cy="838615"/>
            </a:xfrm>
            <a:prstGeom prst="rect">
              <a:avLst/>
            </a:prstGeom>
          </p:spPr>
          <p:txBody>
            <a:bodyPr vert="horz" wrap="square" lIns="0" tIns="0" rIns="0" bIns="0" rtlCol="0">
              <a:spAutoFit/>
            </a:bodyPr>
            <a:lstStyle/>
            <a:p>
              <a:pPr marL="8930" indent="3572"/>
              <a:r>
                <a:rPr sz="2444" i="1" spc="-57" dirty="0">
                  <a:latin typeface="Verdana"/>
                  <a:cs typeface="Verdana"/>
                </a:rPr>
                <a:t>x</a:t>
              </a:r>
              <a:r>
                <a:rPr sz="2556" i="1" spc="21" baseline="-11337" dirty="0">
                  <a:latin typeface="Trebuchet MS"/>
                  <a:cs typeface="Trebuchet MS"/>
                </a:rPr>
                <a:t>t</a:t>
              </a:r>
              <a:endParaRPr sz="2556" baseline="-11337">
                <a:latin typeface="Trebuchet MS"/>
                <a:cs typeface="Trebuchet MS"/>
              </a:endParaRPr>
            </a:p>
            <a:p>
              <a:pPr marL="8930">
                <a:spcBef>
                  <a:spcPts val="1363"/>
                </a:spcBef>
              </a:pPr>
              <a:r>
                <a:rPr sz="2444" i="1" spc="28" dirty="0">
                  <a:latin typeface="Georgia"/>
                  <a:cs typeface="Georgia"/>
                </a:rPr>
                <a:t>h</a:t>
              </a:r>
              <a:r>
                <a:rPr sz="2556" i="1" spc="21" baseline="-11337" dirty="0">
                  <a:latin typeface="Trebuchet MS"/>
                  <a:cs typeface="Trebuchet MS"/>
                </a:rPr>
                <a:t>t</a:t>
              </a:r>
              <a:endParaRPr sz="2556" baseline="-11337">
                <a:latin typeface="Trebuchet MS"/>
                <a:cs typeface="Trebuchet MS"/>
              </a:endParaRPr>
            </a:p>
          </p:txBody>
        </p:sp>
        <p:sp>
          <p:nvSpPr>
            <p:cNvPr id="20" name="object 20"/>
            <p:cNvSpPr txBox="1"/>
            <p:nvPr/>
          </p:nvSpPr>
          <p:spPr>
            <a:xfrm>
              <a:off x="5894008" y="1518220"/>
              <a:ext cx="261193" cy="338516"/>
            </a:xfrm>
            <a:prstGeom prst="rect">
              <a:avLst/>
            </a:prstGeom>
          </p:spPr>
          <p:txBody>
            <a:bodyPr vert="horz" wrap="square" lIns="0" tIns="0" rIns="0" bIns="0" rtlCol="0">
              <a:spAutoFit/>
            </a:bodyPr>
            <a:lstStyle/>
            <a:p>
              <a:pPr marL="8930"/>
              <a:r>
                <a:rPr sz="2444" i="1" spc="-57" dirty="0">
                  <a:latin typeface="Verdana"/>
                  <a:cs typeface="Verdana"/>
                </a:rPr>
                <a:t>x</a:t>
              </a:r>
              <a:r>
                <a:rPr sz="2556" i="1" spc="21" baseline="-11337" dirty="0">
                  <a:latin typeface="Trebuchet MS"/>
                  <a:cs typeface="Trebuchet MS"/>
                </a:rPr>
                <a:t>t</a:t>
              </a:r>
              <a:endParaRPr sz="2556" baseline="-11337">
                <a:latin typeface="Trebuchet MS"/>
                <a:cs typeface="Trebuchet MS"/>
              </a:endParaRPr>
            </a:p>
          </p:txBody>
        </p:sp>
        <p:sp>
          <p:nvSpPr>
            <p:cNvPr id="21" name="object 21"/>
            <p:cNvSpPr txBox="1"/>
            <p:nvPr/>
          </p:nvSpPr>
          <p:spPr>
            <a:xfrm>
              <a:off x="4120723" y="5100056"/>
              <a:ext cx="261193" cy="338516"/>
            </a:xfrm>
            <a:prstGeom prst="rect">
              <a:avLst/>
            </a:prstGeom>
          </p:spPr>
          <p:txBody>
            <a:bodyPr vert="horz" wrap="square" lIns="0" tIns="0" rIns="0" bIns="0" rtlCol="0">
              <a:spAutoFit/>
            </a:bodyPr>
            <a:lstStyle/>
            <a:p>
              <a:pPr marL="8930"/>
              <a:r>
                <a:rPr sz="2444" i="1" spc="-57" dirty="0">
                  <a:latin typeface="Verdana"/>
                  <a:cs typeface="Verdana"/>
                </a:rPr>
                <a:t>x</a:t>
              </a:r>
              <a:r>
                <a:rPr sz="2556" i="1" spc="21" baseline="-11337" dirty="0">
                  <a:latin typeface="Trebuchet MS"/>
                  <a:cs typeface="Trebuchet MS"/>
                </a:rPr>
                <a:t>t</a:t>
              </a:r>
              <a:endParaRPr sz="2556" baseline="-11337">
                <a:latin typeface="Trebuchet MS"/>
                <a:cs typeface="Trebuchet MS"/>
              </a:endParaRPr>
            </a:p>
          </p:txBody>
        </p:sp>
        <p:sp>
          <p:nvSpPr>
            <p:cNvPr id="22" name="object 22"/>
            <p:cNvSpPr/>
            <p:nvPr/>
          </p:nvSpPr>
          <p:spPr>
            <a:xfrm>
              <a:off x="1675351" y="4025723"/>
              <a:ext cx="14466" cy="16877"/>
            </a:xfrm>
            <a:custGeom>
              <a:avLst/>
              <a:gdLst/>
              <a:ahLst/>
              <a:cxnLst/>
              <a:rect l="l" t="t" r="r" b="b"/>
              <a:pathLst>
                <a:path w="22860" h="26670">
                  <a:moveTo>
                    <a:pt x="0" y="0"/>
                  </a:moveTo>
                  <a:lnTo>
                    <a:pt x="22239" y="26680"/>
                  </a:lnTo>
                </a:path>
              </a:pathLst>
            </a:custGeom>
            <a:ln w="22258">
              <a:solidFill>
                <a:srgbClr val="000000"/>
              </a:solidFill>
            </a:ln>
          </p:spPr>
          <p:txBody>
            <a:bodyPr wrap="square" lIns="0" tIns="0" rIns="0" bIns="0" rtlCol="0"/>
            <a:lstStyle/>
            <a:p>
              <a:endParaRPr sz="2000"/>
            </a:p>
          </p:txBody>
        </p:sp>
        <p:sp>
          <p:nvSpPr>
            <p:cNvPr id="23" name="object 23"/>
            <p:cNvSpPr txBox="1"/>
            <p:nvPr/>
          </p:nvSpPr>
          <p:spPr>
            <a:xfrm>
              <a:off x="4645137" y="3323242"/>
              <a:ext cx="197301" cy="338516"/>
            </a:xfrm>
            <a:prstGeom prst="rect">
              <a:avLst/>
            </a:prstGeom>
          </p:spPr>
          <p:txBody>
            <a:bodyPr vert="horz" wrap="square" lIns="0" tIns="0" rIns="0" bIns="0" rtlCol="0">
              <a:spAutoFit/>
            </a:bodyPr>
            <a:lstStyle/>
            <a:p>
              <a:pPr marL="8930"/>
              <a:r>
                <a:rPr sz="2444" i="1" spc="88" dirty="0">
                  <a:latin typeface="Trebuchet MS"/>
                  <a:cs typeface="Trebuchet MS"/>
                </a:rPr>
                <a:t>i</a:t>
              </a:r>
              <a:r>
                <a:rPr sz="2556" i="1" spc="21" baseline="-11337" dirty="0">
                  <a:latin typeface="Trebuchet MS"/>
                  <a:cs typeface="Trebuchet MS"/>
                </a:rPr>
                <a:t>t</a:t>
              </a:r>
              <a:endParaRPr sz="2556" baseline="-11337">
                <a:latin typeface="Trebuchet MS"/>
                <a:cs typeface="Trebuchet MS"/>
              </a:endParaRPr>
            </a:p>
          </p:txBody>
        </p:sp>
        <p:sp>
          <p:nvSpPr>
            <p:cNvPr id="24" name="object 24"/>
            <p:cNvSpPr txBox="1"/>
            <p:nvPr/>
          </p:nvSpPr>
          <p:spPr>
            <a:xfrm>
              <a:off x="4218423" y="3971918"/>
              <a:ext cx="234672" cy="338516"/>
            </a:xfrm>
            <a:prstGeom prst="rect">
              <a:avLst/>
            </a:prstGeom>
          </p:spPr>
          <p:txBody>
            <a:bodyPr vert="horz" wrap="square" lIns="0" tIns="0" rIns="0" bIns="0" rtlCol="0">
              <a:spAutoFit/>
            </a:bodyPr>
            <a:lstStyle/>
            <a:p>
              <a:pPr marL="8930"/>
              <a:r>
                <a:rPr sz="2444" i="1" spc="-70" dirty="0">
                  <a:latin typeface="Trebuchet MS"/>
                  <a:cs typeface="Trebuchet MS"/>
                </a:rPr>
                <a:t>g</a:t>
              </a:r>
              <a:r>
                <a:rPr sz="2556" i="1" spc="21" baseline="-11337" dirty="0">
                  <a:latin typeface="Trebuchet MS"/>
                  <a:cs typeface="Trebuchet MS"/>
                </a:rPr>
                <a:t>t</a:t>
              </a:r>
              <a:endParaRPr sz="2556" baseline="-11337">
                <a:latin typeface="Trebuchet MS"/>
                <a:cs typeface="Trebuchet MS"/>
              </a:endParaRPr>
            </a:p>
          </p:txBody>
        </p:sp>
        <p:sp>
          <p:nvSpPr>
            <p:cNvPr id="25" name="object 25"/>
            <p:cNvSpPr txBox="1"/>
            <p:nvPr/>
          </p:nvSpPr>
          <p:spPr>
            <a:xfrm>
              <a:off x="2816373" y="1081071"/>
              <a:ext cx="1293509" cy="338516"/>
            </a:xfrm>
            <a:prstGeom prst="rect">
              <a:avLst/>
            </a:prstGeom>
          </p:spPr>
          <p:txBody>
            <a:bodyPr vert="horz" wrap="square" lIns="0" tIns="0" rIns="0" bIns="0" rtlCol="0">
              <a:spAutoFit/>
            </a:bodyPr>
            <a:lstStyle/>
            <a:p>
              <a:pPr marL="8930">
                <a:tabLst>
                  <a:tab pos="384412" algn="l"/>
                </a:tabLst>
              </a:pPr>
              <a:r>
                <a:rPr sz="2444" i="1" spc="60" dirty="0">
                  <a:latin typeface="Cambria"/>
                  <a:cs typeface="Cambria"/>
                </a:rPr>
                <a:t>h</a:t>
              </a:r>
              <a:r>
                <a:rPr sz="2556" i="1" spc="89" baseline="-11337" dirty="0">
                  <a:latin typeface="Trebuchet MS"/>
                  <a:cs typeface="Trebuchet MS"/>
                </a:rPr>
                <a:t>t	</a:t>
              </a:r>
              <a:r>
                <a:rPr sz="2444" spc="-52" dirty="0">
                  <a:latin typeface="Lucida Sans Unicode"/>
                  <a:cs typeface="Lucida Sans Unicode"/>
                </a:rPr>
                <a:t>= </a:t>
              </a:r>
              <a:r>
                <a:rPr sz="2444" i="1" spc="3" dirty="0">
                  <a:latin typeface="Cambria"/>
                  <a:cs typeface="Cambria"/>
                </a:rPr>
                <a:t>c</a:t>
              </a:r>
              <a:r>
                <a:rPr sz="2556" i="1" spc="4" baseline="-11337" dirty="0">
                  <a:latin typeface="Trebuchet MS"/>
                  <a:cs typeface="Trebuchet MS"/>
                </a:rPr>
                <a:t>t </a:t>
              </a:r>
              <a:r>
                <a:rPr sz="2444" i="1" spc="57" dirty="0">
                  <a:latin typeface="Calibri"/>
                  <a:cs typeface="Calibri"/>
                </a:rPr>
                <a:t>·</a:t>
              </a:r>
              <a:r>
                <a:rPr sz="2444" i="1" spc="31" dirty="0">
                  <a:latin typeface="Calibri"/>
                  <a:cs typeface="Calibri"/>
                </a:rPr>
                <a:t> </a:t>
              </a:r>
              <a:r>
                <a:rPr sz="2444" i="1" spc="-24" dirty="0">
                  <a:latin typeface="Cambria"/>
                  <a:cs typeface="Cambria"/>
                </a:rPr>
                <a:t>o</a:t>
              </a:r>
              <a:r>
                <a:rPr sz="2556" i="1" spc="-37" baseline="-11337" dirty="0">
                  <a:latin typeface="Trebuchet MS"/>
                  <a:cs typeface="Trebuchet MS"/>
                </a:rPr>
                <a:t>t</a:t>
              </a:r>
              <a:endParaRPr sz="2556" baseline="-11337">
                <a:latin typeface="Trebuchet MS"/>
                <a:cs typeface="Trebuchet MS"/>
              </a:endParaRPr>
            </a:p>
          </p:txBody>
        </p:sp>
        <p:sp>
          <p:nvSpPr>
            <p:cNvPr id="26" name="object 26"/>
            <p:cNvSpPr txBox="1"/>
            <p:nvPr/>
          </p:nvSpPr>
          <p:spPr>
            <a:xfrm>
              <a:off x="4597315" y="1391312"/>
              <a:ext cx="236681" cy="338516"/>
            </a:xfrm>
            <a:prstGeom prst="rect">
              <a:avLst/>
            </a:prstGeom>
          </p:spPr>
          <p:txBody>
            <a:bodyPr vert="horz" wrap="square" lIns="0" tIns="0" rIns="0" bIns="0" rtlCol="0">
              <a:spAutoFit/>
            </a:bodyPr>
            <a:lstStyle/>
            <a:p>
              <a:pPr marL="8930"/>
              <a:r>
                <a:rPr sz="2444" i="1" spc="-78" dirty="0">
                  <a:latin typeface="Calibri"/>
                  <a:cs typeface="Calibri"/>
                </a:rPr>
                <a:t>o</a:t>
              </a:r>
              <a:r>
                <a:rPr sz="2556" i="1" spc="21" baseline="-11337" dirty="0">
                  <a:latin typeface="Trebuchet MS"/>
                  <a:cs typeface="Trebuchet MS"/>
                </a:rPr>
                <a:t>t</a:t>
              </a:r>
              <a:endParaRPr sz="2556" baseline="-11337">
                <a:latin typeface="Trebuchet MS"/>
                <a:cs typeface="Trebuchet MS"/>
              </a:endParaRPr>
            </a:p>
          </p:txBody>
        </p:sp>
        <p:sp>
          <p:nvSpPr>
            <p:cNvPr id="27" name="object 27"/>
            <p:cNvSpPr txBox="1"/>
            <p:nvPr/>
          </p:nvSpPr>
          <p:spPr>
            <a:xfrm>
              <a:off x="1119592" y="2914286"/>
              <a:ext cx="262399" cy="338516"/>
            </a:xfrm>
            <a:prstGeom prst="rect">
              <a:avLst/>
            </a:prstGeom>
          </p:spPr>
          <p:txBody>
            <a:bodyPr vert="horz" wrap="square" lIns="0" tIns="0" rIns="0" bIns="0" rtlCol="0">
              <a:spAutoFit/>
            </a:bodyPr>
            <a:lstStyle/>
            <a:p>
              <a:pPr marL="8930"/>
              <a:r>
                <a:rPr sz="2444" i="1" spc="28" dirty="0">
                  <a:latin typeface="Georgia"/>
                  <a:cs typeface="Georgia"/>
                </a:rPr>
                <a:t>h</a:t>
              </a:r>
              <a:r>
                <a:rPr sz="2556" i="1" spc="21" baseline="-11337" dirty="0">
                  <a:latin typeface="Trebuchet MS"/>
                  <a:cs typeface="Trebuchet MS"/>
                </a:rPr>
                <a:t>t</a:t>
              </a:r>
              <a:endParaRPr sz="2556" baseline="-11337">
                <a:latin typeface="Trebuchet MS"/>
                <a:cs typeface="Trebuchet MS"/>
              </a:endParaRPr>
            </a:p>
          </p:txBody>
        </p:sp>
        <p:sp>
          <p:nvSpPr>
            <p:cNvPr id="28" name="object 28"/>
            <p:cNvSpPr txBox="1"/>
            <p:nvPr/>
          </p:nvSpPr>
          <p:spPr>
            <a:xfrm>
              <a:off x="1404499" y="2519442"/>
              <a:ext cx="264408" cy="769423"/>
            </a:xfrm>
            <a:prstGeom prst="rect">
              <a:avLst/>
            </a:prstGeom>
          </p:spPr>
          <p:txBody>
            <a:bodyPr vert="horz" wrap="square" lIns="0" tIns="0" rIns="0" bIns="0" rtlCol="0">
              <a:spAutoFit/>
            </a:bodyPr>
            <a:lstStyle/>
            <a:p>
              <a:pPr marL="8930"/>
              <a:r>
                <a:rPr sz="2444" i="1" spc="-21" dirty="0">
                  <a:latin typeface="Verdana"/>
                  <a:cs typeface="Verdana"/>
                </a:rPr>
                <a:t>x</a:t>
              </a:r>
              <a:r>
                <a:rPr sz="2556" i="1" spc="-31" baseline="-11337" dirty="0">
                  <a:latin typeface="Trebuchet MS"/>
                  <a:cs typeface="Trebuchet MS"/>
                </a:rPr>
                <a:t>t</a:t>
              </a:r>
              <a:endParaRPr sz="2556" baseline="-11337">
                <a:latin typeface="Trebuchet MS"/>
                <a:cs typeface="Trebuchet MS"/>
              </a:endParaRPr>
            </a:p>
            <a:p>
              <a:pPr marL="160730">
                <a:spcBef>
                  <a:spcPts val="1607"/>
                </a:spcBef>
              </a:pPr>
              <a:r>
                <a:rPr sz="1778" spc="18" dirty="0"/>
                <a:t>1</a:t>
              </a:r>
              <a:endParaRPr sz="1778"/>
            </a:p>
          </p:txBody>
        </p:sp>
        <p:sp>
          <p:nvSpPr>
            <p:cNvPr id="29" name="object 29"/>
            <p:cNvSpPr txBox="1"/>
            <p:nvPr/>
          </p:nvSpPr>
          <p:spPr>
            <a:xfrm>
              <a:off x="2710765" y="2392526"/>
              <a:ext cx="238289" cy="338516"/>
            </a:xfrm>
            <a:prstGeom prst="rect">
              <a:avLst/>
            </a:prstGeom>
          </p:spPr>
          <p:txBody>
            <a:bodyPr vert="horz" wrap="square" lIns="0" tIns="0" rIns="0" bIns="0" rtlCol="0">
              <a:spAutoFit/>
            </a:bodyPr>
            <a:lstStyle/>
            <a:p>
              <a:pPr marL="8930"/>
              <a:r>
                <a:rPr sz="2444" i="1" spc="211" dirty="0">
                  <a:latin typeface="Trebuchet MS"/>
                  <a:cs typeface="Trebuchet MS"/>
                </a:rPr>
                <a:t>f</a:t>
              </a:r>
              <a:r>
                <a:rPr sz="2556" i="1" spc="21" baseline="-11337" dirty="0">
                  <a:latin typeface="Trebuchet MS"/>
                  <a:cs typeface="Trebuchet MS"/>
                </a:rPr>
                <a:t>t</a:t>
              </a:r>
              <a:endParaRPr sz="2556" baseline="-11337">
                <a:latin typeface="Trebuchet MS"/>
                <a:cs typeface="Trebuchet MS"/>
              </a:endParaRPr>
            </a:p>
          </p:txBody>
        </p:sp>
        <p:sp>
          <p:nvSpPr>
            <p:cNvPr id="30" name="object 30"/>
            <p:cNvSpPr txBox="1"/>
            <p:nvPr/>
          </p:nvSpPr>
          <p:spPr>
            <a:xfrm>
              <a:off x="4598244" y="2505338"/>
              <a:ext cx="2701042" cy="345042"/>
            </a:xfrm>
            <a:prstGeom prst="rect">
              <a:avLst/>
            </a:prstGeom>
          </p:spPr>
          <p:txBody>
            <a:bodyPr vert="horz" wrap="square" lIns="0" tIns="0" rIns="0" bIns="0" rtlCol="0">
              <a:spAutoFit/>
            </a:bodyPr>
            <a:lstStyle/>
            <a:p>
              <a:pPr marL="8930">
                <a:tabLst>
                  <a:tab pos="339763" algn="l"/>
                </a:tabLst>
              </a:pPr>
              <a:r>
                <a:rPr sz="2444" i="1" spc="-28" dirty="0">
                  <a:latin typeface="Trebuchet MS"/>
                  <a:cs typeface="Trebuchet MS"/>
                </a:rPr>
                <a:t>c</a:t>
              </a:r>
              <a:r>
                <a:rPr sz="2556" i="1" spc="-42" baseline="-11337" dirty="0">
                  <a:latin typeface="Trebuchet MS"/>
                  <a:cs typeface="Trebuchet MS"/>
                </a:rPr>
                <a:t>t	</a:t>
              </a:r>
              <a:r>
                <a:rPr sz="2444" spc="-52" dirty="0">
                  <a:latin typeface="Lucida Sans Unicode"/>
                  <a:cs typeface="Lucida Sans Unicode"/>
                </a:rPr>
                <a:t>= </a:t>
              </a:r>
              <a:r>
                <a:rPr sz="2444" i="1" spc="112" dirty="0">
                  <a:latin typeface="Trebuchet MS"/>
                  <a:cs typeface="Trebuchet MS"/>
                </a:rPr>
                <a:t>f</a:t>
              </a:r>
              <a:r>
                <a:rPr sz="2556" i="1" spc="169" baseline="-11337" dirty="0">
                  <a:latin typeface="Trebuchet MS"/>
                  <a:cs typeface="Trebuchet MS"/>
                </a:rPr>
                <a:t>t </a:t>
              </a:r>
              <a:r>
                <a:rPr sz="2444" i="1" spc="57" dirty="0">
                  <a:latin typeface="Calibri"/>
                  <a:cs typeface="Calibri"/>
                </a:rPr>
                <a:t>· </a:t>
              </a:r>
              <a:r>
                <a:rPr sz="2444" i="1" spc="229" dirty="0">
                  <a:latin typeface="Trebuchet MS"/>
                  <a:cs typeface="Trebuchet MS"/>
                </a:rPr>
                <a:t>c</a:t>
              </a:r>
              <a:r>
                <a:rPr sz="2556" i="1" spc="342" baseline="-11337" dirty="0">
                  <a:latin typeface="Trebuchet MS"/>
                  <a:cs typeface="Trebuchet MS"/>
                </a:rPr>
                <a:t>t</a:t>
              </a:r>
              <a:r>
                <a:rPr sz="2556" i="1" spc="342" baseline="-11337" dirty="0"/>
                <a:t>-</a:t>
              </a:r>
              <a:r>
                <a:rPr sz="2556" spc="342" baseline="-11337" dirty="0"/>
                <a:t>1 </a:t>
              </a:r>
              <a:r>
                <a:rPr sz="2444" spc="-52" dirty="0">
                  <a:latin typeface="Lucida Sans Unicode"/>
                  <a:cs typeface="Lucida Sans Unicode"/>
                </a:rPr>
                <a:t>+ </a:t>
              </a:r>
              <a:r>
                <a:rPr sz="2444" i="1" spc="-28" dirty="0">
                  <a:latin typeface="Trebuchet MS"/>
                  <a:cs typeface="Trebuchet MS"/>
                </a:rPr>
                <a:t>g</a:t>
              </a:r>
              <a:r>
                <a:rPr sz="2556" i="1" spc="-42" baseline="-11337" dirty="0">
                  <a:latin typeface="Trebuchet MS"/>
                  <a:cs typeface="Trebuchet MS"/>
                </a:rPr>
                <a:t>t </a:t>
              </a:r>
              <a:r>
                <a:rPr sz="2444" i="1" spc="57" dirty="0">
                  <a:latin typeface="Calibri"/>
                  <a:cs typeface="Calibri"/>
                </a:rPr>
                <a:t>·</a:t>
              </a:r>
              <a:r>
                <a:rPr sz="2444" i="1" spc="-176" dirty="0">
                  <a:latin typeface="Calibri"/>
                  <a:cs typeface="Calibri"/>
                </a:rPr>
                <a:t> </a:t>
              </a:r>
              <a:r>
                <a:rPr sz="2444" i="1" spc="52" dirty="0">
                  <a:latin typeface="Trebuchet MS"/>
                  <a:cs typeface="Trebuchet MS"/>
                </a:rPr>
                <a:t>i</a:t>
              </a:r>
              <a:r>
                <a:rPr sz="2556" i="1" spc="79" baseline="-11337" dirty="0">
                  <a:latin typeface="Trebuchet MS"/>
                  <a:cs typeface="Trebuchet MS"/>
                </a:rPr>
                <a:t>t</a:t>
              </a:r>
              <a:endParaRPr sz="2556" baseline="-11337" dirty="0">
                <a:latin typeface="Trebuchet MS"/>
                <a:cs typeface="Trebuchet MS"/>
              </a:endParaRPr>
            </a:p>
          </p:txBody>
        </p:sp>
        <p:sp>
          <p:nvSpPr>
            <p:cNvPr id="31" name="object 31"/>
            <p:cNvSpPr txBox="1"/>
            <p:nvPr/>
          </p:nvSpPr>
          <p:spPr>
            <a:xfrm>
              <a:off x="3978615" y="2575969"/>
              <a:ext cx="438403" cy="307758"/>
            </a:xfrm>
            <a:prstGeom prst="rect">
              <a:avLst/>
            </a:prstGeom>
          </p:spPr>
          <p:txBody>
            <a:bodyPr vert="horz" wrap="square" lIns="0" tIns="0" rIns="0" bIns="0" rtlCol="0">
              <a:spAutoFit/>
            </a:bodyPr>
            <a:lstStyle/>
            <a:p>
              <a:pPr marL="8930"/>
              <a:r>
                <a:rPr sz="2222" dirty="0">
                  <a:latin typeface="Times New Roman"/>
                  <a:cs typeface="Times New Roman"/>
                </a:rPr>
                <a:t>C</a:t>
              </a:r>
              <a:r>
                <a:rPr sz="2222" spc="-3" dirty="0">
                  <a:latin typeface="Times New Roman"/>
                  <a:cs typeface="Times New Roman"/>
                </a:rPr>
                <a:t>el</a:t>
              </a:r>
              <a:r>
                <a:rPr sz="2222" dirty="0">
                  <a:latin typeface="Times New Roman"/>
                  <a:cs typeface="Times New Roman"/>
                </a:rPr>
                <a:t>l</a:t>
              </a:r>
              <a:endParaRPr sz="2222">
                <a:latin typeface="Times New Roman"/>
                <a:cs typeface="Times New Roman"/>
              </a:endParaRPr>
            </a:p>
          </p:txBody>
        </p:sp>
      </p:grpSp>
      <p:sp>
        <p:nvSpPr>
          <p:cNvPr id="34" name="object 34"/>
          <p:cNvSpPr txBox="1"/>
          <p:nvPr/>
        </p:nvSpPr>
        <p:spPr>
          <a:xfrm>
            <a:off x="1051567" y="4911699"/>
            <a:ext cx="3476099" cy="1154162"/>
          </a:xfrm>
          <a:prstGeom prst="rect">
            <a:avLst/>
          </a:prstGeom>
        </p:spPr>
        <p:txBody>
          <a:bodyPr vert="horz" wrap="square" lIns="0" tIns="0" rIns="0" bIns="0" rtlCol="0">
            <a:spAutoFit/>
          </a:bodyPr>
          <a:lstStyle/>
          <a:p>
            <a:pPr marL="8820" marR="3572" indent="-8820">
              <a:lnSpc>
                <a:spcPts val="3023"/>
              </a:lnSpc>
            </a:pPr>
            <a:r>
              <a:rPr lang="ru-RU" sz="2556" spc="-3" dirty="0"/>
              <a:t>Подглядывающие соединения (</a:t>
            </a:r>
            <a:r>
              <a:rPr lang="en-US" sz="2556" spc="-3" dirty="0"/>
              <a:t>Peep-hole  </a:t>
            </a:r>
            <a:r>
              <a:rPr lang="en-US" sz="2556" spc="10" dirty="0"/>
              <a:t>connections</a:t>
            </a:r>
            <a:r>
              <a:rPr lang="ru-RU" sz="2556" spc="10" dirty="0"/>
              <a:t>)</a:t>
            </a:r>
            <a:endParaRPr lang="en-US" sz="2556" dirty="0"/>
          </a:p>
        </p:txBody>
      </p:sp>
      <p:sp>
        <p:nvSpPr>
          <p:cNvPr id="38" name="object 4"/>
          <p:cNvSpPr txBox="1">
            <a:spLocks noGrp="1"/>
          </p:cNvSpPr>
          <p:nvPr>
            <p:ph type="title"/>
          </p:nvPr>
        </p:nvSpPr>
        <p:spPr>
          <a:xfrm>
            <a:off x="1939291" y="386079"/>
            <a:ext cx="9430324" cy="573518"/>
          </a:xfrm>
        </p:spPr>
        <p:txBody>
          <a:bodyPr>
            <a:normAutofit fontScale="90000"/>
          </a:bodyPr>
          <a:lstStyle/>
          <a:p>
            <a:r>
              <a:rPr lang="ru-RU" dirty="0"/>
              <a:t>Долгая краткосрочная память </a:t>
            </a:r>
            <a:r>
              <a:rPr lang="en-US" dirty="0"/>
              <a:t>(LSTM)</a:t>
            </a:r>
            <a:r>
              <a:rPr lang="ru-RU" dirty="0"/>
              <a:t> с «глазками»</a:t>
            </a:r>
            <a:endParaRPr lang="en-US" dirty="0"/>
          </a:p>
        </p:txBody>
      </p:sp>
      <p:sp>
        <p:nvSpPr>
          <p:cNvPr id="39" name="object 4"/>
          <p:cNvSpPr txBox="1"/>
          <p:nvPr/>
        </p:nvSpPr>
        <p:spPr>
          <a:xfrm>
            <a:off x="1658727" y="6392334"/>
            <a:ext cx="7546926" cy="205121"/>
          </a:xfrm>
          <a:prstGeom prst="rect">
            <a:avLst/>
          </a:prstGeom>
        </p:spPr>
        <p:txBody>
          <a:bodyPr vert="horz" wrap="square" lIns="0" tIns="0" rIns="0" bIns="0" rtlCol="0">
            <a:spAutoFit/>
          </a:bodyPr>
          <a:lstStyle/>
          <a:p>
            <a:pPr marL="8930"/>
            <a:r>
              <a:rPr lang="en-US" sz="1333" spc="-14" dirty="0"/>
              <a:t>Hochreiter et.al.,1997: Long Short-Term Memory</a:t>
            </a:r>
          </a:p>
        </p:txBody>
      </p:sp>
    </p:spTree>
    <p:extLst>
      <p:ext uri="{BB962C8B-B14F-4D97-AF65-F5344CB8AC3E}">
        <p14:creationId xmlns:p14="http://schemas.microsoft.com/office/powerpoint/2010/main" val="4181360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2EC356C-2879-BB4F-8B32-0BBD20BA3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21" y="1354326"/>
            <a:ext cx="7311488" cy="4176676"/>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0727453E-D7CD-5D47-80E9-A80FA3965543}"/>
              </a:ext>
            </a:extLst>
          </p:cNvPr>
          <p:cNvSpPr>
            <a:spLocks noGrp="1"/>
          </p:cNvSpPr>
          <p:nvPr>
            <p:ph type="title"/>
          </p:nvPr>
        </p:nvSpPr>
        <p:spPr/>
        <p:txBody>
          <a:bodyPr>
            <a:normAutofit fontScale="90000"/>
          </a:bodyPr>
          <a:lstStyle/>
          <a:p>
            <a:r>
              <a:rPr lang="en-US" dirty="0"/>
              <a:t>LSTM</a:t>
            </a:r>
            <a:endParaRPr lang="ru-RU" dirty="0"/>
          </a:p>
        </p:txBody>
      </p:sp>
      <p:pic>
        <p:nvPicPr>
          <p:cNvPr id="3" name="Рисунок 2">
            <a:extLst>
              <a:ext uri="{FF2B5EF4-FFF2-40B4-BE49-F238E27FC236}">
                <a16:creationId xmlns:a16="http://schemas.microsoft.com/office/drawing/2014/main" id="{5E4A88F5-D5AA-4A49-9198-FA081765B83C}"/>
              </a:ext>
            </a:extLst>
          </p:cNvPr>
          <p:cNvPicPr>
            <a:picLocks noChangeAspect="1"/>
          </p:cNvPicPr>
          <p:nvPr/>
        </p:nvPicPr>
        <p:blipFill>
          <a:blip r:embed="rId3"/>
          <a:stretch>
            <a:fillRect/>
          </a:stretch>
        </p:blipFill>
        <p:spPr>
          <a:xfrm>
            <a:off x="7430068" y="959597"/>
            <a:ext cx="4505092" cy="2004104"/>
          </a:xfrm>
          <a:prstGeom prst="rect">
            <a:avLst/>
          </a:prstGeom>
        </p:spPr>
      </p:pic>
      <p:pic>
        <p:nvPicPr>
          <p:cNvPr id="8" name="Рисунок 7">
            <a:extLst>
              <a:ext uri="{FF2B5EF4-FFF2-40B4-BE49-F238E27FC236}">
                <a16:creationId xmlns:a16="http://schemas.microsoft.com/office/drawing/2014/main" id="{9B93B24B-6DB4-1849-9DF2-FA5EEDBE0999}"/>
              </a:ext>
            </a:extLst>
          </p:cNvPr>
          <p:cNvPicPr>
            <a:picLocks noChangeAspect="1"/>
          </p:cNvPicPr>
          <p:nvPr/>
        </p:nvPicPr>
        <p:blipFill>
          <a:blip r:embed="rId4"/>
          <a:stretch>
            <a:fillRect/>
          </a:stretch>
        </p:blipFill>
        <p:spPr>
          <a:xfrm>
            <a:off x="5448300" y="4462374"/>
            <a:ext cx="6743700" cy="2336800"/>
          </a:xfrm>
          <a:prstGeom prst="rect">
            <a:avLst/>
          </a:prstGeom>
        </p:spPr>
      </p:pic>
    </p:spTree>
    <p:extLst>
      <p:ext uri="{BB962C8B-B14F-4D97-AF65-F5344CB8AC3E}">
        <p14:creationId xmlns:p14="http://schemas.microsoft.com/office/powerpoint/2010/main" val="411464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ru-RU" dirty="0"/>
              <a:t>Рекуррентные нейрон с вентилями (</a:t>
            </a:r>
            <a:r>
              <a:rPr lang="en-US" dirty="0"/>
              <a:t>Gated recurrent unit, GRU</a:t>
            </a:r>
            <a:r>
              <a:rPr lang="ru-RU" dirty="0"/>
              <a:t>)</a:t>
            </a:r>
            <a:endParaRPr lang="en-US" dirty="0"/>
          </a:p>
        </p:txBody>
      </p:sp>
      <p:sp>
        <p:nvSpPr>
          <p:cNvPr id="71" name="Text Placeholder 70"/>
          <p:cNvSpPr>
            <a:spLocks noGrp="1"/>
          </p:cNvSpPr>
          <p:nvPr>
            <p:ph type="body" idx="1"/>
          </p:nvPr>
        </p:nvSpPr>
        <p:spPr>
          <a:xfrm>
            <a:off x="1950504" y="4050554"/>
            <a:ext cx="8290560" cy="2394172"/>
          </a:xfrm>
        </p:spPr>
        <p:txBody>
          <a:bodyPr/>
          <a:lstStyle/>
          <a:p>
            <a:r>
              <a:rPr lang="ru-RU" dirty="0"/>
              <a:t>Вентиль обновления</a:t>
            </a:r>
            <a:r>
              <a:rPr lang="en-US" dirty="0"/>
              <a:t>: </a:t>
            </a:r>
          </a:p>
          <a:p>
            <a:endParaRPr lang="en-US" dirty="0"/>
          </a:p>
          <a:p>
            <a:r>
              <a:rPr lang="ru-RU" dirty="0"/>
              <a:t>Вентиль перезаписи</a:t>
            </a:r>
            <a:r>
              <a:rPr lang="en-US" dirty="0"/>
              <a:t>:</a:t>
            </a:r>
          </a:p>
          <a:p>
            <a:endParaRPr lang="en-US" dirty="0"/>
          </a:p>
          <a:p>
            <a:r>
              <a:rPr lang="ru-RU" dirty="0"/>
              <a:t>Кандидат на активацию</a:t>
            </a:r>
            <a:r>
              <a:rPr lang="en-US" dirty="0"/>
              <a:t>:</a:t>
            </a:r>
          </a:p>
          <a:p>
            <a:endParaRPr lang="en-US" dirty="0"/>
          </a:p>
        </p:txBody>
      </p:sp>
      <p:sp>
        <p:nvSpPr>
          <p:cNvPr id="3" name="object 3"/>
          <p:cNvSpPr/>
          <p:nvPr/>
        </p:nvSpPr>
        <p:spPr>
          <a:xfrm>
            <a:off x="4795827" y="2637927"/>
            <a:ext cx="492472" cy="492026"/>
          </a:xfrm>
          <a:custGeom>
            <a:avLst/>
            <a:gdLst/>
            <a:ahLst/>
            <a:cxnLst/>
            <a:rect l="l" t="t" r="r" b="b"/>
            <a:pathLst>
              <a:path w="700404" h="699770">
                <a:moveTo>
                  <a:pt x="350111" y="0"/>
                </a:moveTo>
                <a:lnTo>
                  <a:pt x="397627" y="3190"/>
                </a:lnTo>
                <a:lnTo>
                  <a:pt x="443199" y="12486"/>
                </a:lnTo>
                <a:lnTo>
                  <a:pt x="486407" y="27469"/>
                </a:lnTo>
                <a:lnTo>
                  <a:pt x="526837" y="47726"/>
                </a:lnTo>
                <a:lnTo>
                  <a:pt x="564071" y="72840"/>
                </a:lnTo>
                <a:lnTo>
                  <a:pt x="597692" y="102395"/>
                </a:lnTo>
                <a:lnTo>
                  <a:pt x="627285" y="135975"/>
                </a:lnTo>
                <a:lnTo>
                  <a:pt x="652431" y="173165"/>
                </a:lnTo>
                <a:lnTo>
                  <a:pt x="672714" y="213548"/>
                </a:lnTo>
                <a:lnTo>
                  <a:pt x="687719" y="256710"/>
                </a:lnTo>
                <a:lnTo>
                  <a:pt x="697027" y="302233"/>
                </a:lnTo>
                <a:lnTo>
                  <a:pt x="700222" y="349703"/>
                </a:lnTo>
                <a:lnTo>
                  <a:pt x="697027" y="397191"/>
                </a:lnTo>
                <a:lnTo>
                  <a:pt x="687719" y="442728"/>
                </a:lnTo>
                <a:lnTo>
                  <a:pt x="672714" y="485902"/>
                </a:lnTo>
                <a:lnTo>
                  <a:pt x="652431" y="526294"/>
                </a:lnTo>
                <a:lnTo>
                  <a:pt x="627285" y="563491"/>
                </a:lnTo>
                <a:lnTo>
                  <a:pt x="597692" y="597077"/>
                </a:lnTo>
                <a:lnTo>
                  <a:pt x="564071" y="626636"/>
                </a:lnTo>
                <a:lnTo>
                  <a:pt x="526837" y="651752"/>
                </a:lnTo>
                <a:lnTo>
                  <a:pt x="486407" y="672010"/>
                </a:lnTo>
                <a:lnTo>
                  <a:pt x="443199" y="686995"/>
                </a:lnTo>
                <a:lnTo>
                  <a:pt x="397627" y="696291"/>
                </a:lnTo>
                <a:lnTo>
                  <a:pt x="350111" y="699481"/>
                </a:lnTo>
                <a:lnTo>
                  <a:pt x="302578" y="696291"/>
                </a:lnTo>
                <a:lnTo>
                  <a:pt x="256997" y="686995"/>
                </a:lnTo>
                <a:lnTo>
                  <a:pt x="213783" y="672010"/>
                </a:lnTo>
                <a:lnTo>
                  <a:pt x="173352" y="651752"/>
                </a:lnTo>
                <a:lnTo>
                  <a:pt x="136119" y="626636"/>
                </a:lnTo>
                <a:lnTo>
                  <a:pt x="102501" y="597077"/>
                </a:lnTo>
                <a:lnTo>
                  <a:pt x="72914" y="563491"/>
                </a:lnTo>
                <a:lnTo>
                  <a:pt x="47774" y="526294"/>
                </a:lnTo>
                <a:lnTo>
                  <a:pt x="27497" y="485902"/>
                </a:lnTo>
                <a:lnTo>
                  <a:pt x="12498" y="442728"/>
                </a:lnTo>
                <a:lnTo>
                  <a:pt x="3193" y="397191"/>
                </a:lnTo>
                <a:lnTo>
                  <a:pt x="0" y="349703"/>
                </a:lnTo>
                <a:lnTo>
                  <a:pt x="3193" y="302233"/>
                </a:lnTo>
                <a:lnTo>
                  <a:pt x="12498" y="256710"/>
                </a:lnTo>
                <a:lnTo>
                  <a:pt x="27497" y="213548"/>
                </a:lnTo>
                <a:lnTo>
                  <a:pt x="47774" y="173165"/>
                </a:lnTo>
                <a:lnTo>
                  <a:pt x="72914" y="135975"/>
                </a:lnTo>
                <a:lnTo>
                  <a:pt x="102501" y="102395"/>
                </a:lnTo>
                <a:lnTo>
                  <a:pt x="136119" y="72840"/>
                </a:lnTo>
                <a:lnTo>
                  <a:pt x="173352" y="47726"/>
                </a:lnTo>
                <a:lnTo>
                  <a:pt x="213783" y="27469"/>
                </a:lnTo>
                <a:lnTo>
                  <a:pt x="256997" y="12486"/>
                </a:lnTo>
                <a:lnTo>
                  <a:pt x="302578" y="3190"/>
                </a:lnTo>
                <a:lnTo>
                  <a:pt x="350111" y="0"/>
                </a:lnTo>
                <a:close/>
              </a:path>
            </a:pathLst>
          </a:custGeom>
          <a:ln w="10990">
            <a:solidFill>
              <a:srgbClr val="000000"/>
            </a:solidFill>
          </a:ln>
        </p:spPr>
        <p:txBody>
          <a:bodyPr wrap="square" lIns="0" tIns="0" rIns="0" bIns="0" rtlCol="0"/>
          <a:lstStyle/>
          <a:p>
            <a:endParaRPr sz="2000"/>
          </a:p>
        </p:txBody>
      </p:sp>
      <p:sp>
        <p:nvSpPr>
          <p:cNvPr id="4" name="object 4"/>
          <p:cNvSpPr/>
          <p:nvPr/>
        </p:nvSpPr>
        <p:spPr>
          <a:xfrm>
            <a:off x="6476343" y="2675523"/>
            <a:ext cx="417017" cy="416570"/>
          </a:xfrm>
          <a:custGeom>
            <a:avLst/>
            <a:gdLst/>
            <a:ahLst/>
            <a:cxnLst/>
            <a:rect l="l" t="t" r="r" b="b"/>
            <a:pathLst>
              <a:path w="593090" h="592454">
                <a:moveTo>
                  <a:pt x="0" y="592467"/>
                </a:moveTo>
                <a:lnTo>
                  <a:pt x="0" y="0"/>
                </a:lnTo>
                <a:lnTo>
                  <a:pt x="593031" y="0"/>
                </a:lnTo>
                <a:lnTo>
                  <a:pt x="593031" y="592467"/>
                </a:lnTo>
                <a:lnTo>
                  <a:pt x="0" y="592467"/>
                </a:lnTo>
                <a:close/>
              </a:path>
            </a:pathLst>
          </a:custGeom>
          <a:ln w="9306">
            <a:solidFill>
              <a:srgbClr val="000000"/>
            </a:solidFill>
          </a:ln>
        </p:spPr>
        <p:txBody>
          <a:bodyPr wrap="square" lIns="0" tIns="0" rIns="0" bIns="0" rtlCol="0"/>
          <a:lstStyle/>
          <a:p>
            <a:endParaRPr sz="2000"/>
          </a:p>
        </p:txBody>
      </p:sp>
      <p:sp>
        <p:nvSpPr>
          <p:cNvPr id="5" name="object 5"/>
          <p:cNvSpPr/>
          <p:nvPr/>
        </p:nvSpPr>
        <p:spPr>
          <a:xfrm>
            <a:off x="5292236" y="2883811"/>
            <a:ext cx="211633" cy="0"/>
          </a:xfrm>
          <a:custGeom>
            <a:avLst/>
            <a:gdLst/>
            <a:ahLst/>
            <a:cxnLst/>
            <a:rect l="l" t="t" r="r" b="b"/>
            <a:pathLst>
              <a:path w="300989">
                <a:moveTo>
                  <a:pt x="0" y="0"/>
                </a:moveTo>
                <a:lnTo>
                  <a:pt x="300815" y="0"/>
                </a:lnTo>
              </a:path>
            </a:pathLst>
          </a:custGeom>
          <a:ln w="29623">
            <a:solidFill>
              <a:srgbClr val="000000"/>
            </a:solidFill>
          </a:ln>
        </p:spPr>
        <p:txBody>
          <a:bodyPr wrap="square" lIns="0" tIns="0" rIns="0" bIns="0" rtlCol="0"/>
          <a:lstStyle/>
          <a:p>
            <a:endParaRPr sz="2000"/>
          </a:p>
        </p:txBody>
      </p:sp>
      <p:sp>
        <p:nvSpPr>
          <p:cNvPr id="6" name="object 6"/>
          <p:cNvSpPr/>
          <p:nvPr/>
        </p:nvSpPr>
        <p:spPr>
          <a:xfrm>
            <a:off x="5378758" y="2842103"/>
            <a:ext cx="146000" cy="83492"/>
          </a:xfrm>
          <a:custGeom>
            <a:avLst/>
            <a:gdLst/>
            <a:ahLst/>
            <a:cxnLst/>
            <a:rect l="l" t="t" r="r" b="b"/>
            <a:pathLst>
              <a:path w="207645" h="118745">
                <a:moveTo>
                  <a:pt x="0" y="0"/>
                </a:moveTo>
                <a:lnTo>
                  <a:pt x="207635" y="59320"/>
                </a:lnTo>
                <a:lnTo>
                  <a:pt x="0" y="118641"/>
                </a:lnTo>
                <a:lnTo>
                  <a:pt x="59377" y="59320"/>
                </a:lnTo>
                <a:lnTo>
                  <a:pt x="0" y="0"/>
                </a:lnTo>
                <a:close/>
              </a:path>
            </a:pathLst>
          </a:custGeom>
          <a:solidFill>
            <a:srgbClr val="000000"/>
          </a:solidFill>
        </p:spPr>
        <p:txBody>
          <a:bodyPr wrap="square" lIns="0" tIns="0" rIns="0" bIns="0" rtlCol="0"/>
          <a:lstStyle/>
          <a:p>
            <a:endParaRPr sz="2000"/>
          </a:p>
        </p:txBody>
      </p:sp>
      <p:sp>
        <p:nvSpPr>
          <p:cNvPr id="7" name="object 7"/>
          <p:cNvSpPr/>
          <p:nvPr/>
        </p:nvSpPr>
        <p:spPr>
          <a:xfrm>
            <a:off x="5378758" y="2842103"/>
            <a:ext cx="146000" cy="83492"/>
          </a:xfrm>
          <a:custGeom>
            <a:avLst/>
            <a:gdLst/>
            <a:ahLst/>
            <a:cxnLst/>
            <a:rect l="l" t="t" r="r" b="b"/>
            <a:pathLst>
              <a:path w="207645" h="118745">
                <a:moveTo>
                  <a:pt x="59377" y="59320"/>
                </a:moveTo>
                <a:lnTo>
                  <a:pt x="0" y="118641"/>
                </a:lnTo>
                <a:lnTo>
                  <a:pt x="207635" y="59320"/>
                </a:lnTo>
                <a:lnTo>
                  <a:pt x="0" y="0"/>
                </a:lnTo>
                <a:lnTo>
                  <a:pt x="59377" y="59320"/>
                </a:lnTo>
                <a:close/>
              </a:path>
            </a:pathLst>
          </a:custGeom>
          <a:ln w="14815">
            <a:solidFill>
              <a:srgbClr val="000000"/>
            </a:solidFill>
          </a:ln>
        </p:spPr>
        <p:txBody>
          <a:bodyPr wrap="square" lIns="0" tIns="0" rIns="0" bIns="0" rtlCol="0"/>
          <a:lstStyle/>
          <a:p>
            <a:endParaRPr sz="2000"/>
          </a:p>
        </p:txBody>
      </p:sp>
      <p:sp>
        <p:nvSpPr>
          <p:cNvPr id="8" name="object 8"/>
          <p:cNvSpPr/>
          <p:nvPr/>
        </p:nvSpPr>
        <p:spPr>
          <a:xfrm>
            <a:off x="6017669" y="2883811"/>
            <a:ext cx="417017" cy="0"/>
          </a:xfrm>
          <a:custGeom>
            <a:avLst/>
            <a:gdLst/>
            <a:ahLst/>
            <a:cxnLst/>
            <a:rect l="l" t="t" r="r" b="b"/>
            <a:pathLst>
              <a:path w="593090">
                <a:moveTo>
                  <a:pt x="0" y="0"/>
                </a:moveTo>
                <a:lnTo>
                  <a:pt x="593031" y="0"/>
                </a:lnTo>
              </a:path>
            </a:pathLst>
          </a:custGeom>
          <a:ln w="29623">
            <a:solidFill>
              <a:srgbClr val="000000"/>
            </a:solidFill>
          </a:ln>
        </p:spPr>
        <p:txBody>
          <a:bodyPr wrap="square" lIns="0" tIns="0" rIns="0" bIns="0" rtlCol="0"/>
          <a:lstStyle/>
          <a:p>
            <a:endParaRPr sz="2000"/>
          </a:p>
        </p:txBody>
      </p:sp>
      <p:sp>
        <p:nvSpPr>
          <p:cNvPr id="9" name="object 9"/>
          <p:cNvSpPr/>
          <p:nvPr/>
        </p:nvSpPr>
        <p:spPr>
          <a:xfrm>
            <a:off x="6309604" y="2842103"/>
            <a:ext cx="146000" cy="83492"/>
          </a:xfrm>
          <a:custGeom>
            <a:avLst/>
            <a:gdLst/>
            <a:ahLst/>
            <a:cxnLst/>
            <a:rect l="l" t="t" r="r" b="b"/>
            <a:pathLst>
              <a:path w="207645" h="118745">
                <a:moveTo>
                  <a:pt x="0" y="0"/>
                </a:moveTo>
                <a:lnTo>
                  <a:pt x="207635" y="59320"/>
                </a:lnTo>
                <a:lnTo>
                  <a:pt x="0" y="118641"/>
                </a:lnTo>
                <a:lnTo>
                  <a:pt x="59377" y="59320"/>
                </a:lnTo>
                <a:lnTo>
                  <a:pt x="0" y="0"/>
                </a:lnTo>
                <a:close/>
              </a:path>
            </a:pathLst>
          </a:custGeom>
          <a:solidFill>
            <a:srgbClr val="000000"/>
          </a:solidFill>
        </p:spPr>
        <p:txBody>
          <a:bodyPr wrap="square" lIns="0" tIns="0" rIns="0" bIns="0" rtlCol="0"/>
          <a:lstStyle/>
          <a:p>
            <a:endParaRPr sz="2000"/>
          </a:p>
        </p:txBody>
      </p:sp>
      <p:sp>
        <p:nvSpPr>
          <p:cNvPr id="10" name="object 10"/>
          <p:cNvSpPr/>
          <p:nvPr/>
        </p:nvSpPr>
        <p:spPr>
          <a:xfrm>
            <a:off x="6309604" y="2842103"/>
            <a:ext cx="146000" cy="83492"/>
          </a:xfrm>
          <a:custGeom>
            <a:avLst/>
            <a:gdLst/>
            <a:ahLst/>
            <a:cxnLst/>
            <a:rect l="l" t="t" r="r" b="b"/>
            <a:pathLst>
              <a:path w="207645" h="118745">
                <a:moveTo>
                  <a:pt x="59377" y="59320"/>
                </a:moveTo>
                <a:lnTo>
                  <a:pt x="0" y="118641"/>
                </a:lnTo>
                <a:lnTo>
                  <a:pt x="207635" y="59320"/>
                </a:lnTo>
                <a:lnTo>
                  <a:pt x="0" y="0"/>
                </a:lnTo>
                <a:lnTo>
                  <a:pt x="59377" y="59320"/>
                </a:lnTo>
                <a:close/>
              </a:path>
            </a:pathLst>
          </a:custGeom>
          <a:ln w="14815">
            <a:solidFill>
              <a:srgbClr val="000000"/>
            </a:solidFill>
          </a:ln>
        </p:spPr>
        <p:txBody>
          <a:bodyPr wrap="square" lIns="0" tIns="0" rIns="0" bIns="0" rtlCol="0"/>
          <a:lstStyle/>
          <a:p>
            <a:endParaRPr sz="2000"/>
          </a:p>
        </p:txBody>
      </p:sp>
      <p:sp>
        <p:nvSpPr>
          <p:cNvPr id="11" name="object 11"/>
          <p:cNvSpPr/>
          <p:nvPr/>
        </p:nvSpPr>
        <p:spPr>
          <a:xfrm>
            <a:off x="5600695" y="2675523"/>
            <a:ext cx="361206" cy="208508"/>
          </a:xfrm>
          <a:custGeom>
            <a:avLst/>
            <a:gdLst/>
            <a:ahLst/>
            <a:cxnLst/>
            <a:rect l="l" t="t" r="r" b="b"/>
            <a:pathLst>
              <a:path w="513714" h="296545">
                <a:moveTo>
                  <a:pt x="0" y="296233"/>
                </a:moveTo>
                <a:lnTo>
                  <a:pt x="513639" y="0"/>
                </a:lnTo>
              </a:path>
            </a:pathLst>
          </a:custGeom>
          <a:ln w="29630">
            <a:solidFill>
              <a:srgbClr val="000000"/>
            </a:solidFill>
          </a:ln>
        </p:spPr>
        <p:txBody>
          <a:bodyPr wrap="square" lIns="0" tIns="0" rIns="0" bIns="0" rtlCol="0"/>
          <a:lstStyle/>
          <a:p>
            <a:endParaRPr sz="2000"/>
          </a:p>
        </p:txBody>
      </p:sp>
      <p:sp>
        <p:nvSpPr>
          <p:cNvPr id="12" name="object 12"/>
          <p:cNvSpPr/>
          <p:nvPr/>
        </p:nvSpPr>
        <p:spPr>
          <a:xfrm>
            <a:off x="5559153" y="2842103"/>
            <a:ext cx="83492" cy="83492"/>
          </a:xfrm>
          <a:custGeom>
            <a:avLst/>
            <a:gdLst/>
            <a:ahLst/>
            <a:cxnLst/>
            <a:rect l="l" t="t" r="r" b="b"/>
            <a:pathLst>
              <a:path w="118745" h="118745">
                <a:moveTo>
                  <a:pt x="118384" y="59320"/>
                </a:moveTo>
                <a:lnTo>
                  <a:pt x="113715" y="82399"/>
                </a:lnTo>
                <a:lnTo>
                  <a:pt x="100991" y="101256"/>
                </a:lnTo>
                <a:lnTo>
                  <a:pt x="82138" y="113975"/>
                </a:lnTo>
                <a:lnTo>
                  <a:pt x="59080" y="118641"/>
                </a:lnTo>
                <a:lnTo>
                  <a:pt x="36026" y="113975"/>
                </a:lnTo>
                <a:lnTo>
                  <a:pt x="17253" y="101256"/>
                </a:lnTo>
                <a:lnTo>
                  <a:pt x="4623" y="82399"/>
                </a:lnTo>
                <a:lnTo>
                  <a:pt x="0" y="59320"/>
                </a:lnTo>
                <a:lnTo>
                  <a:pt x="4623" y="36273"/>
                </a:lnTo>
                <a:lnTo>
                  <a:pt x="17253" y="17412"/>
                </a:lnTo>
                <a:lnTo>
                  <a:pt x="36026" y="4676"/>
                </a:lnTo>
                <a:lnTo>
                  <a:pt x="59080" y="0"/>
                </a:lnTo>
                <a:lnTo>
                  <a:pt x="82138" y="4676"/>
                </a:lnTo>
                <a:lnTo>
                  <a:pt x="100991" y="17412"/>
                </a:lnTo>
                <a:lnTo>
                  <a:pt x="113715" y="36273"/>
                </a:lnTo>
                <a:lnTo>
                  <a:pt x="118384" y="59320"/>
                </a:lnTo>
                <a:close/>
              </a:path>
            </a:pathLst>
          </a:custGeom>
          <a:solidFill>
            <a:srgbClr val="000000"/>
          </a:solidFill>
        </p:spPr>
        <p:txBody>
          <a:bodyPr wrap="square" lIns="0" tIns="0" rIns="0" bIns="0" rtlCol="0"/>
          <a:lstStyle/>
          <a:p>
            <a:endParaRPr sz="2000"/>
          </a:p>
        </p:txBody>
      </p:sp>
      <p:sp>
        <p:nvSpPr>
          <p:cNvPr id="13" name="object 13"/>
          <p:cNvSpPr/>
          <p:nvPr/>
        </p:nvSpPr>
        <p:spPr>
          <a:xfrm>
            <a:off x="5559153" y="2842103"/>
            <a:ext cx="83492" cy="83492"/>
          </a:xfrm>
          <a:custGeom>
            <a:avLst/>
            <a:gdLst/>
            <a:ahLst/>
            <a:cxnLst/>
            <a:rect l="l" t="t" r="r" b="b"/>
            <a:pathLst>
              <a:path w="118745" h="118745">
                <a:moveTo>
                  <a:pt x="59080" y="0"/>
                </a:moveTo>
                <a:lnTo>
                  <a:pt x="82138" y="4676"/>
                </a:lnTo>
                <a:lnTo>
                  <a:pt x="100991" y="17412"/>
                </a:lnTo>
                <a:lnTo>
                  <a:pt x="113715" y="36273"/>
                </a:lnTo>
                <a:lnTo>
                  <a:pt x="118384" y="59320"/>
                </a:lnTo>
                <a:lnTo>
                  <a:pt x="113715" y="82399"/>
                </a:lnTo>
                <a:lnTo>
                  <a:pt x="100991" y="101256"/>
                </a:lnTo>
                <a:lnTo>
                  <a:pt x="82138" y="113975"/>
                </a:lnTo>
                <a:lnTo>
                  <a:pt x="59080" y="118641"/>
                </a:lnTo>
                <a:lnTo>
                  <a:pt x="36026" y="113975"/>
                </a:lnTo>
                <a:lnTo>
                  <a:pt x="17253" y="101256"/>
                </a:lnTo>
                <a:lnTo>
                  <a:pt x="4623" y="82399"/>
                </a:lnTo>
                <a:lnTo>
                  <a:pt x="0" y="59320"/>
                </a:lnTo>
                <a:lnTo>
                  <a:pt x="4623" y="36273"/>
                </a:lnTo>
                <a:lnTo>
                  <a:pt x="17253" y="17412"/>
                </a:lnTo>
                <a:lnTo>
                  <a:pt x="36026" y="4676"/>
                </a:lnTo>
                <a:lnTo>
                  <a:pt x="59080" y="0"/>
                </a:lnTo>
                <a:close/>
              </a:path>
            </a:pathLst>
          </a:custGeom>
          <a:ln w="29637">
            <a:solidFill>
              <a:srgbClr val="000000"/>
            </a:solidFill>
          </a:ln>
        </p:spPr>
        <p:txBody>
          <a:bodyPr wrap="square" lIns="0" tIns="0" rIns="0" bIns="0" rtlCol="0"/>
          <a:lstStyle/>
          <a:p>
            <a:endParaRPr sz="2000"/>
          </a:p>
        </p:txBody>
      </p:sp>
      <p:sp>
        <p:nvSpPr>
          <p:cNvPr id="14" name="object 14"/>
          <p:cNvSpPr/>
          <p:nvPr/>
        </p:nvSpPr>
        <p:spPr>
          <a:xfrm>
            <a:off x="5041998" y="2034982"/>
            <a:ext cx="0" cy="557659"/>
          </a:xfrm>
          <a:custGeom>
            <a:avLst/>
            <a:gdLst/>
            <a:ahLst/>
            <a:cxnLst/>
            <a:rect l="l" t="t" r="r" b="b"/>
            <a:pathLst>
              <a:path h="793114">
                <a:moveTo>
                  <a:pt x="0" y="0"/>
                </a:moveTo>
                <a:lnTo>
                  <a:pt x="0" y="792721"/>
                </a:lnTo>
              </a:path>
            </a:pathLst>
          </a:custGeom>
          <a:ln w="28710">
            <a:solidFill>
              <a:srgbClr val="000000"/>
            </a:solidFill>
          </a:ln>
        </p:spPr>
        <p:txBody>
          <a:bodyPr wrap="square" lIns="0" tIns="0" rIns="0" bIns="0" rtlCol="0"/>
          <a:lstStyle/>
          <a:p>
            <a:endParaRPr sz="2000"/>
          </a:p>
        </p:txBody>
      </p:sp>
      <p:sp>
        <p:nvSpPr>
          <p:cNvPr id="15" name="object 15"/>
          <p:cNvSpPr/>
          <p:nvPr/>
        </p:nvSpPr>
        <p:spPr>
          <a:xfrm>
            <a:off x="5001656" y="2471294"/>
            <a:ext cx="80813" cy="141536"/>
          </a:xfrm>
          <a:custGeom>
            <a:avLst/>
            <a:gdLst/>
            <a:ahLst/>
            <a:cxnLst/>
            <a:rect l="l" t="t" r="r" b="b"/>
            <a:pathLst>
              <a:path w="114935" h="201295">
                <a:moveTo>
                  <a:pt x="114677" y="0"/>
                </a:moveTo>
                <a:lnTo>
                  <a:pt x="57375" y="200772"/>
                </a:lnTo>
                <a:lnTo>
                  <a:pt x="0" y="0"/>
                </a:lnTo>
                <a:lnTo>
                  <a:pt x="57375" y="57321"/>
                </a:lnTo>
                <a:lnTo>
                  <a:pt x="114677" y="0"/>
                </a:lnTo>
                <a:close/>
              </a:path>
            </a:pathLst>
          </a:custGeom>
          <a:solidFill>
            <a:srgbClr val="000000"/>
          </a:solidFill>
        </p:spPr>
        <p:txBody>
          <a:bodyPr wrap="square" lIns="0" tIns="0" rIns="0" bIns="0" rtlCol="0"/>
          <a:lstStyle/>
          <a:p>
            <a:endParaRPr sz="2000"/>
          </a:p>
        </p:txBody>
      </p:sp>
      <p:sp>
        <p:nvSpPr>
          <p:cNvPr id="16" name="object 16"/>
          <p:cNvSpPr/>
          <p:nvPr/>
        </p:nvSpPr>
        <p:spPr>
          <a:xfrm>
            <a:off x="5001656" y="2471294"/>
            <a:ext cx="80813" cy="141536"/>
          </a:xfrm>
          <a:custGeom>
            <a:avLst/>
            <a:gdLst/>
            <a:ahLst/>
            <a:cxnLst/>
            <a:rect l="l" t="t" r="r" b="b"/>
            <a:pathLst>
              <a:path w="114935" h="201295">
                <a:moveTo>
                  <a:pt x="57375" y="57321"/>
                </a:moveTo>
                <a:lnTo>
                  <a:pt x="0" y="0"/>
                </a:lnTo>
                <a:lnTo>
                  <a:pt x="57375" y="200772"/>
                </a:lnTo>
                <a:lnTo>
                  <a:pt x="114677" y="0"/>
                </a:lnTo>
                <a:lnTo>
                  <a:pt x="57375" y="57321"/>
                </a:lnTo>
                <a:close/>
              </a:path>
            </a:pathLst>
          </a:custGeom>
          <a:ln w="14344">
            <a:solidFill>
              <a:srgbClr val="000000"/>
            </a:solidFill>
          </a:ln>
        </p:spPr>
        <p:txBody>
          <a:bodyPr wrap="square" lIns="0" tIns="0" rIns="0" bIns="0" rtlCol="0"/>
          <a:lstStyle/>
          <a:p>
            <a:endParaRPr sz="2000"/>
          </a:p>
        </p:txBody>
      </p:sp>
      <p:sp>
        <p:nvSpPr>
          <p:cNvPr id="17" name="object 17"/>
          <p:cNvSpPr/>
          <p:nvPr/>
        </p:nvSpPr>
        <p:spPr>
          <a:xfrm>
            <a:off x="4916958" y="1634076"/>
            <a:ext cx="125462" cy="416570"/>
          </a:xfrm>
          <a:custGeom>
            <a:avLst/>
            <a:gdLst/>
            <a:ahLst/>
            <a:cxnLst/>
            <a:rect l="l" t="t" r="r" b="b"/>
            <a:pathLst>
              <a:path w="178435" h="592455">
                <a:moveTo>
                  <a:pt x="177835" y="592467"/>
                </a:moveTo>
                <a:lnTo>
                  <a:pt x="0" y="0"/>
                </a:lnTo>
              </a:path>
            </a:pathLst>
          </a:custGeom>
          <a:ln w="24678">
            <a:solidFill>
              <a:srgbClr val="000000"/>
            </a:solidFill>
          </a:ln>
        </p:spPr>
        <p:txBody>
          <a:bodyPr wrap="square" lIns="0" tIns="0" rIns="0" bIns="0" rtlCol="0"/>
          <a:lstStyle/>
          <a:p>
            <a:endParaRPr sz="2000"/>
          </a:p>
        </p:txBody>
      </p:sp>
      <p:sp>
        <p:nvSpPr>
          <p:cNvPr id="18" name="object 18"/>
          <p:cNvSpPr/>
          <p:nvPr/>
        </p:nvSpPr>
        <p:spPr>
          <a:xfrm>
            <a:off x="5000250" y="2008945"/>
            <a:ext cx="83492" cy="83492"/>
          </a:xfrm>
          <a:custGeom>
            <a:avLst/>
            <a:gdLst/>
            <a:ahLst/>
            <a:cxnLst/>
            <a:rect l="l" t="t" r="r" b="b"/>
            <a:pathLst>
              <a:path w="118745" h="118744">
                <a:moveTo>
                  <a:pt x="59377" y="0"/>
                </a:moveTo>
                <a:lnTo>
                  <a:pt x="82446" y="4676"/>
                </a:lnTo>
                <a:lnTo>
                  <a:pt x="101325" y="17412"/>
                </a:lnTo>
                <a:lnTo>
                  <a:pt x="114074" y="36273"/>
                </a:lnTo>
                <a:lnTo>
                  <a:pt x="118754" y="59320"/>
                </a:lnTo>
                <a:lnTo>
                  <a:pt x="114074" y="82399"/>
                </a:lnTo>
                <a:lnTo>
                  <a:pt x="101325" y="101256"/>
                </a:lnTo>
                <a:lnTo>
                  <a:pt x="82446" y="113975"/>
                </a:lnTo>
                <a:lnTo>
                  <a:pt x="59377" y="118641"/>
                </a:lnTo>
                <a:lnTo>
                  <a:pt x="36276" y="113975"/>
                </a:lnTo>
                <a:lnTo>
                  <a:pt x="17401" y="101256"/>
                </a:lnTo>
                <a:lnTo>
                  <a:pt x="4670" y="82399"/>
                </a:lnTo>
                <a:lnTo>
                  <a:pt x="0" y="59320"/>
                </a:lnTo>
                <a:lnTo>
                  <a:pt x="4670" y="36273"/>
                </a:lnTo>
                <a:lnTo>
                  <a:pt x="17401" y="17412"/>
                </a:lnTo>
                <a:lnTo>
                  <a:pt x="36276" y="4676"/>
                </a:lnTo>
                <a:lnTo>
                  <a:pt x="59377" y="0"/>
                </a:lnTo>
                <a:close/>
              </a:path>
            </a:pathLst>
          </a:custGeom>
          <a:solidFill>
            <a:srgbClr val="000000"/>
          </a:solidFill>
        </p:spPr>
        <p:txBody>
          <a:bodyPr wrap="square" lIns="0" tIns="0" rIns="0" bIns="0" rtlCol="0"/>
          <a:lstStyle/>
          <a:p>
            <a:endParaRPr sz="2000"/>
          </a:p>
        </p:txBody>
      </p:sp>
      <p:sp>
        <p:nvSpPr>
          <p:cNvPr id="19" name="object 19"/>
          <p:cNvSpPr/>
          <p:nvPr/>
        </p:nvSpPr>
        <p:spPr>
          <a:xfrm>
            <a:off x="5000250" y="2008945"/>
            <a:ext cx="83492" cy="83492"/>
          </a:xfrm>
          <a:custGeom>
            <a:avLst/>
            <a:gdLst/>
            <a:ahLst/>
            <a:cxnLst/>
            <a:rect l="l" t="t" r="r" b="b"/>
            <a:pathLst>
              <a:path w="118745" h="118744">
                <a:moveTo>
                  <a:pt x="0" y="59320"/>
                </a:moveTo>
                <a:lnTo>
                  <a:pt x="4670" y="36273"/>
                </a:lnTo>
                <a:lnTo>
                  <a:pt x="17401" y="17412"/>
                </a:lnTo>
                <a:lnTo>
                  <a:pt x="36276" y="4676"/>
                </a:lnTo>
                <a:lnTo>
                  <a:pt x="59377" y="0"/>
                </a:lnTo>
                <a:lnTo>
                  <a:pt x="82446" y="4676"/>
                </a:lnTo>
                <a:lnTo>
                  <a:pt x="101325" y="17412"/>
                </a:lnTo>
                <a:lnTo>
                  <a:pt x="114074" y="36273"/>
                </a:lnTo>
                <a:lnTo>
                  <a:pt x="118754" y="59320"/>
                </a:lnTo>
                <a:lnTo>
                  <a:pt x="114074" y="82399"/>
                </a:lnTo>
                <a:lnTo>
                  <a:pt x="101325" y="101256"/>
                </a:lnTo>
                <a:lnTo>
                  <a:pt x="82446" y="113975"/>
                </a:lnTo>
                <a:lnTo>
                  <a:pt x="59377" y="118641"/>
                </a:lnTo>
                <a:lnTo>
                  <a:pt x="36276" y="113975"/>
                </a:lnTo>
                <a:lnTo>
                  <a:pt x="17401" y="101256"/>
                </a:lnTo>
                <a:lnTo>
                  <a:pt x="4670" y="82399"/>
                </a:lnTo>
                <a:lnTo>
                  <a:pt x="0" y="59320"/>
                </a:lnTo>
                <a:close/>
              </a:path>
            </a:pathLst>
          </a:custGeom>
          <a:ln w="29637">
            <a:solidFill>
              <a:srgbClr val="000000"/>
            </a:solidFill>
          </a:ln>
        </p:spPr>
        <p:txBody>
          <a:bodyPr wrap="square" lIns="0" tIns="0" rIns="0" bIns="0" rtlCol="0"/>
          <a:lstStyle/>
          <a:p>
            <a:endParaRPr sz="2000"/>
          </a:p>
        </p:txBody>
      </p:sp>
      <p:sp>
        <p:nvSpPr>
          <p:cNvPr id="20" name="object 20"/>
          <p:cNvSpPr/>
          <p:nvPr/>
        </p:nvSpPr>
        <p:spPr>
          <a:xfrm>
            <a:off x="5166987" y="1634076"/>
            <a:ext cx="1504652" cy="1041648"/>
          </a:xfrm>
          <a:custGeom>
            <a:avLst/>
            <a:gdLst/>
            <a:ahLst/>
            <a:cxnLst/>
            <a:rect l="l" t="t" r="r" b="b"/>
            <a:pathLst>
              <a:path w="2139950" h="1481454">
                <a:moveTo>
                  <a:pt x="2139659" y="1481168"/>
                </a:moveTo>
                <a:lnTo>
                  <a:pt x="2139659" y="0"/>
                </a:lnTo>
                <a:lnTo>
                  <a:pt x="0" y="0"/>
                </a:lnTo>
              </a:path>
            </a:pathLst>
          </a:custGeom>
          <a:ln w="29632">
            <a:solidFill>
              <a:srgbClr val="000000"/>
            </a:solidFill>
          </a:ln>
        </p:spPr>
        <p:txBody>
          <a:bodyPr wrap="square" lIns="0" tIns="0" rIns="0" bIns="0" rtlCol="0"/>
          <a:lstStyle/>
          <a:p>
            <a:endParaRPr sz="2000"/>
          </a:p>
        </p:txBody>
      </p:sp>
      <p:sp>
        <p:nvSpPr>
          <p:cNvPr id="21" name="object 21"/>
          <p:cNvSpPr/>
          <p:nvPr/>
        </p:nvSpPr>
        <p:spPr>
          <a:xfrm>
            <a:off x="5146242" y="1592367"/>
            <a:ext cx="146000" cy="83492"/>
          </a:xfrm>
          <a:custGeom>
            <a:avLst/>
            <a:gdLst/>
            <a:ahLst/>
            <a:cxnLst/>
            <a:rect l="l" t="t" r="r" b="b"/>
            <a:pathLst>
              <a:path w="207645" h="118744">
                <a:moveTo>
                  <a:pt x="207635" y="118641"/>
                </a:moveTo>
                <a:lnTo>
                  <a:pt x="0" y="59320"/>
                </a:lnTo>
                <a:lnTo>
                  <a:pt x="207635" y="0"/>
                </a:lnTo>
                <a:lnTo>
                  <a:pt x="148257" y="59320"/>
                </a:lnTo>
                <a:lnTo>
                  <a:pt x="207635" y="118641"/>
                </a:lnTo>
                <a:close/>
              </a:path>
            </a:pathLst>
          </a:custGeom>
          <a:solidFill>
            <a:srgbClr val="000000"/>
          </a:solidFill>
        </p:spPr>
        <p:txBody>
          <a:bodyPr wrap="square" lIns="0" tIns="0" rIns="0" bIns="0" rtlCol="0"/>
          <a:lstStyle/>
          <a:p>
            <a:endParaRPr sz="2000"/>
          </a:p>
        </p:txBody>
      </p:sp>
      <p:sp>
        <p:nvSpPr>
          <p:cNvPr id="22" name="object 22"/>
          <p:cNvSpPr/>
          <p:nvPr/>
        </p:nvSpPr>
        <p:spPr>
          <a:xfrm>
            <a:off x="5146242" y="1592367"/>
            <a:ext cx="146000" cy="83492"/>
          </a:xfrm>
          <a:custGeom>
            <a:avLst/>
            <a:gdLst/>
            <a:ahLst/>
            <a:cxnLst/>
            <a:rect l="l" t="t" r="r" b="b"/>
            <a:pathLst>
              <a:path w="207645" h="118744">
                <a:moveTo>
                  <a:pt x="148257" y="59320"/>
                </a:moveTo>
                <a:lnTo>
                  <a:pt x="207635" y="0"/>
                </a:lnTo>
                <a:lnTo>
                  <a:pt x="0" y="59320"/>
                </a:lnTo>
                <a:lnTo>
                  <a:pt x="207635" y="118641"/>
                </a:lnTo>
                <a:lnTo>
                  <a:pt x="148257" y="59320"/>
                </a:lnTo>
                <a:close/>
              </a:path>
            </a:pathLst>
          </a:custGeom>
          <a:ln w="14815">
            <a:solidFill>
              <a:srgbClr val="000000"/>
            </a:solidFill>
          </a:ln>
        </p:spPr>
        <p:txBody>
          <a:bodyPr wrap="square" lIns="0" tIns="0" rIns="0" bIns="0" rtlCol="0"/>
          <a:lstStyle/>
          <a:p>
            <a:endParaRPr sz="2000"/>
          </a:p>
        </p:txBody>
      </p:sp>
      <p:sp>
        <p:nvSpPr>
          <p:cNvPr id="23" name="object 23"/>
          <p:cNvSpPr/>
          <p:nvPr/>
        </p:nvSpPr>
        <p:spPr>
          <a:xfrm>
            <a:off x="4416535" y="1634075"/>
            <a:ext cx="458986" cy="1250157"/>
          </a:xfrm>
          <a:custGeom>
            <a:avLst/>
            <a:gdLst/>
            <a:ahLst/>
            <a:cxnLst/>
            <a:rect l="l" t="t" r="r" b="b"/>
            <a:pathLst>
              <a:path w="652779" h="1778000">
                <a:moveTo>
                  <a:pt x="533654" y="1777402"/>
                </a:moveTo>
                <a:lnTo>
                  <a:pt x="0" y="1777402"/>
                </a:lnTo>
                <a:lnTo>
                  <a:pt x="0" y="0"/>
                </a:lnTo>
                <a:lnTo>
                  <a:pt x="652409" y="0"/>
                </a:lnTo>
              </a:path>
            </a:pathLst>
          </a:custGeom>
          <a:ln w="28386">
            <a:solidFill>
              <a:srgbClr val="000000"/>
            </a:solidFill>
          </a:ln>
        </p:spPr>
        <p:txBody>
          <a:bodyPr wrap="square" lIns="0" tIns="0" rIns="0" bIns="0" rtlCol="0"/>
          <a:lstStyle/>
          <a:p>
            <a:endParaRPr sz="2000"/>
          </a:p>
        </p:txBody>
      </p:sp>
      <p:sp>
        <p:nvSpPr>
          <p:cNvPr id="24" name="object 24"/>
          <p:cNvSpPr/>
          <p:nvPr/>
        </p:nvSpPr>
        <p:spPr>
          <a:xfrm>
            <a:off x="4755536" y="1594240"/>
            <a:ext cx="139750" cy="79920"/>
          </a:xfrm>
          <a:custGeom>
            <a:avLst/>
            <a:gdLst/>
            <a:ahLst/>
            <a:cxnLst/>
            <a:rect l="l" t="t" r="r" b="b"/>
            <a:pathLst>
              <a:path w="198754" h="113664">
                <a:moveTo>
                  <a:pt x="0" y="0"/>
                </a:moveTo>
                <a:lnTo>
                  <a:pt x="198591" y="56654"/>
                </a:lnTo>
                <a:lnTo>
                  <a:pt x="0" y="113383"/>
                </a:lnTo>
                <a:lnTo>
                  <a:pt x="56708" y="56654"/>
                </a:lnTo>
                <a:lnTo>
                  <a:pt x="0" y="0"/>
                </a:lnTo>
                <a:close/>
              </a:path>
            </a:pathLst>
          </a:custGeom>
          <a:solidFill>
            <a:srgbClr val="000000"/>
          </a:solidFill>
        </p:spPr>
        <p:txBody>
          <a:bodyPr wrap="square" lIns="0" tIns="0" rIns="0" bIns="0" rtlCol="0"/>
          <a:lstStyle/>
          <a:p>
            <a:endParaRPr sz="2000"/>
          </a:p>
        </p:txBody>
      </p:sp>
      <p:sp>
        <p:nvSpPr>
          <p:cNvPr id="25" name="object 25"/>
          <p:cNvSpPr/>
          <p:nvPr/>
        </p:nvSpPr>
        <p:spPr>
          <a:xfrm>
            <a:off x="4755536" y="1594240"/>
            <a:ext cx="139750" cy="79920"/>
          </a:xfrm>
          <a:custGeom>
            <a:avLst/>
            <a:gdLst/>
            <a:ahLst/>
            <a:cxnLst/>
            <a:rect l="l" t="t" r="r" b="b"/>
            <a:pathLst>
              <a:path w="198754" h="113664">
                <a:moveTo>
                  <a:pt x="56708" y="56654"/>
                </a:moveTo>
                <a:lnTo>
                  <a:pt x="0" y="113383"/>
                </a:lnTo>
                <a:lnTo>
                  <a:pt x="198591" y="56654"/>
                </a:lnTo>
                <a:lnTo>
                  <a:pt x="0" y="0"/>
                </a:lnTo>
                <a:lnTo>
                  <a:pt x="56708" y="56654"/>
                </a:lnTo>
                <a:close/>
              </a:path>
            </a:pathLst>
          </a:custGeom>
          <a:ln w="14184">
            <a:solidFill>
              <a:srgbClr val="000000"/>
            </a:solidFill>
          </a:ln>
        </p:spPr>
        <p:txBody>
          <a:bodyPr wrap="square" lIns="0" tIns="0" rIns="0" bIns="0" rtlCol="0"/>
          <a:lstStyle/>
          <a:p>
            <a:endParaRPr sz="2000"/>
          </a:p>
        </p:txBody>
      </p:sp>
      <p:sp>
        <p:nvSpPr>
          <p:cNvPr id="26" name="object 26"/>
          <p:cNvSpPr/>
          <p:nvPr/>
        </p:nvSpPr>
        <p:spPr>
          <a:xfrm>
            <a:off x="6935067" y="2883811"/>
            <a:ext cx="417017" cy="0"/>
          </a:xfrm>
          <a:custGeom>
            <a:avLst/>
            <a:gdLst/>
            <a:ahLst/>
            <a:cxnLst/>
            <a:rect l="l" t="t" r="r" b="b"/>
            <a:pathLst>
              <a:path w="593090">
                <a:moveTo>
                  <a:pt x="593031" y="0"/>
                </a:moveTo>
                <a:lnTo>
                  <a:pt x="0" y="0"/>
                </a:lnTo>
              </a:path>
            </a:pathLst>
          </a:custGeom>
          <a:ln w="29623">
            <a:solidFill>
              <a:srgbClr val="000000"/>
            </a:solidFill>
          </a:ln>
        </p:spPr>
        <p:txBody>
          <a:bodyPr wrap="square" lIns="0" tIns="0" rIns="0" bIns="0" rtlCol="0"/>
          <a:lstStyle/>
          <a:p>
            <a:endParaRPr sz="2000"/>
          </a:p>
        </p:txBody>
      </p:sp>
      <p:sp>
        <p:nvSpPr>
          <p:cNvPr id="27" name="object 27"/>
          <p:cNvSpPr/>
          <p:nvPr/>
        </p:nvSpPr>
        <p:spPr>
          <a:xfrm>
            <a:off x="6914323" y="2842103"/>
            <a:ext cx="146000" cy="83492"/>
          </a:xfrm>
          <a:custGeom>
            <a:avLst/>
            <a:gdLst/>
            <a:ahLst/>
            <a:cxnLst/>
            <a:rect l="l" t="t" r="r" b="b"/>
            <a:pathLst>
              <a:path w="207645" h="118745">
                <a:moveTo>
                  <a:pt x="207338" y="118641"/>
                </a:moveTo>
                <a:lnTo>
                  <a:pt x="0" y="59320"/>
                </a:lnTo>
                <a:lnTo>
                  <a:pt x="207338" y="0"/>
                </a:lnTo>
                <a:lnTo>
                  <a:pt x="148257" y="59320"/>
                </a:lnTo>
                <a:lnTo>
                  <a:pt x="207338" y="118641"/>
                </a:lnTo>
                <a:close/>
              </a:path>
            </a:pathLst>
          </a:custGeom>
          <a:solidFill>
            <a:srgbClr val="000000"/>
          </a:solidFill>
        </p:spPr>
        <p:txBody>
          <a:bodyPr wrap="square" lIns="0" tIns="0" rIns="0" bIns="0" rtlCol="0"/>
          <a:lstStyle/>
          <a:p>
            <a:endParaRPr sz="2000"/>
          </a:p>
        </p:txBody>
      </p:sp>
      <p:sp>
        <p:nvSpPr>
          <p:cNvPr id="28" name="object 28"/>
          <p:cNvSpPr/>
          <p:nvPr/>
        </p:nvSpPr>
        <p:spPr>
          <a:xfrm>
            <a:off x="6914323" y="2842103"/>
            <a:ext cx="146000" cy="83492"/>
          </a:xfrm>
          <a:custGeom>
            <a:avLst/>
            <a:gdLst/>
            <a:ahLst/>
            <a:cxnLst/>
            <a:rect l="l" t="t" r="r" b="b"/>
            <a:pathLst>
              <a:path w="207645" h="118745">
                <a:moveTo>
                  <a:pt x="148257" y="59320"/>
                </a:moveTo>
                <a:lnTo>
                  <a:pt x="207338" y="0"/>
                </a:lnTo>
                <a:lnTo>
                  <a:pt x="0" y="59320"/>
                </a:lnTo>
                <a:lnTo>
                  <a:pt x="207338" y="118641"/>
                </a:lnTo>
                <a:lnTo>
                  <a:pt x="148257" y="59320"/>
                </a:lnTo>
                <a:close/>
              </a:path>
            </a:pathLst>
          </a:custGeom>
          <a:ln w="14815">
            <a:solidFill>
              <a:srgbClr val="000000"/>
            </a:solidFill>
          </a:ln>
        </p:spPr>
        <p:txBody>
          <a:bodyPr wrap="square" lIns="0" tIns="0" rIns="0" bIns="0" rtlCol="0"/>
          <a:lstStyle/>
          <a:p>
            <a:endParaRPr sz="2000"/>
          </a:p>
        </p:txBody>
      </p:sp>
      <p:sp>
        <p:nvSpPr>
          <p:cNvPr id="29" name="object 29"/>
          <p:cNvSpPr txBox="1"/>
          <p:nvPr/>
        </p:nvSpPr>
        <p:spPr>
          <a:xfrm>
            <a:off x="5113931" y="1902640"/>
            <a:ext cx="141536" cy="273601"/>
          </a:xfrm>
          <a:prstGeom prst="rect">
            <a:avLst/>
          </a:prstGeom>
        </p:spPr>
        <p:txBody>
          <a:bodyPr vert="horz" wrap="square" lIns="0" tIns="0" rIns="0" bIns="0" rtlCol="0">
            <a:spAutoFit/>
          </a:bodyPr>
          <a:lstStyle/>
          <a:p>
            <a:pPr marL="8930"/>
            <a:r>
              <a:rPr sz="1778" i="1" spc="7" dirty="0">
                <a:latin typeface="Verdana"/>
                <a:cs typeface="Verdana"/>
              </a:rPr>
              <a:t>z</a:t>
            </a:r>
            <a:endParaRPr sz="1778">
              <a:latin typeface="Verdana"/>
              <a:cs typeface="Verdana"/>
            </a:endParaRPr>
          </a:p>
        </p:txBody>
      </p:sp>
      <p:sp>
        <p:nvSpPr>
          <p:cNvPr id="30" name="object 30"/>
          <p:cNvSpPr txBox="1"/>
          <p:nvPr/>
        </p:nvSpPr>
        <p:spPr>
          <a:xfrm>
            <a:off x="5592665" y="2908902"/>
            <a:ext cx="114747" cy="273601"/>
          </a:xfrm>
          <a:prstGeom prst="rect">
            <a:avLst/>
          </a:prstGeom>
        </p:spPr>
        <p:txBody>
          <a:bodyPr vert="horz" wrap="square" lIns="0" tIns="0" rIns="0" bIns="0" rtlCol="0">
            <a:spAutoFit/>
          </a:bodyPr>
          <a:lstStyle/>
          <a:p>
            <a:pPr marL="8930"/>
            <a:r>
              <a:rPr sz="1778" i="1" spc="-21" dirty="0">
                <a:latin typeface="Verdana"/>
                <a:cs typeface="Verdana"/>
              </a:rPr>
              <a:t>r</a:t>
            </a:r>
            <a:endParaRPr sz="1778">
              <a:latin typeface="Verdana"/>
              <a:cs typeface="Verdana"/>
            </a:endParaRPr>
          </a:p>
        </p:txBody>
      </p:sp>
      <p:sp>
        <p:nvSpPr>
          <p:cNvPr id="31" name="object 31"/>
          <p:cNvSpPr txBox="1"/>
          <p:nvPr/>
        </p:nvSpPr>
        <p:spPr>
          <a:xfrm>
            <a:off x="4943129" y="2681374"/>
            <a:ext cx="229493" cy="393313"/>
          </a:xfrm>
          <a:prstGeom prst="rect">
            <a:avLst/>
          </a:prstGeom>
        </p:spPr>
        <p:txBody>
          <a:bodyPr vert="horz" wrap="square" lIns="0" tIns="0" rIns="0" bIns="0" rtlCol="0">
            <a:spAutoFit/>
          </a:bodyPr>
          <a:lstStyle/>
          <a:p>
            <a:pPr marL="8930"/>
            <a:r>
              <a:rPr sz="2556" i="1" spc="18" dirty="0">
                <a:latin typeface="Verdana"/>
                <a:cs typeface="Verdana"/>
              </a:rPr>
              <a:t>h</a:t>
            </a:r>
            <a:endParaRPr sz="2556">
              <a:latin typeface="Verdana"/>
              <a:cs typeface="Verdana"/>
            </a:endParaRPr>
          </a:p>
        </p:txBody>
      </p:sp>
      <p:sp>
        <p:nvSpPr>
          <p:cNvPr id="32" name="object 32"/>
          <p:cNvSpPr txBox="1"/>
          <p:nvPr/>
        </p:nvSpPr>
        <p:spPr>
          <a:xfrm>
            <a:off x="6566605" y="2734135"/>
            <a:ext cx="208508" cy="359009"/>
          </a:xfrm>
          <a:prstGeom prst="rect">
            <a:avLst/>
          </a:prstGeom>
        </p:spPr>
        <p:txBody>
          <a:bodyPr vert="horz" wrap="square" lIns="0" tIns="0" rIns="0" bIns="0" rtlCol="0">
            <a:spAutoFit/>
          </a:bodyPr>
          <a:lstStyle/>
          <a:p>
            <a:pPr marL="8930"/>
            <a:r>
              <a:rPr sz="2333" i="1" spc="7" dirty="0">
                <a:latin typeface="Verdana"/>
                <a:cs typeface="Verdana"/>
              </a:rPr>
              <a:t>h</a:t>
            </a:r>
            <a:endParaRPr sz="2333">
              <a:latin typeface="Verdana"/>
              <a:cs typeface="Verdana"/>
            </a:endParaRPr>
          </a:p>
        </p:txBody>
      </p:sp>
      <p:sp>
        <p:nvSpPr>
          <p:cNvPr id="33" name="object 33"/>
          <p:cNvSpPr txBox="1"/>
          <p:nvPr/>
        </p:nvSpPr>
        <p:spPr>
          <a:xfrm>
            <a:off x="6538953" y="2553549"/>
            <a:ext cx="269677" cy="359009"/>
          </a:xfrm>
          <a:prstGeom prst="rect">
            <a:avLst/>
          </a:prstGeom>
        </p:spPr>
        <p:txBody>
          <a:bodyPr vert="horz" wrap="square" lIns="0" tIns="0" rIns="0" bIns="0" rtlCol="0">
            <a:spAutoFit/>
          </a:bodyPr>
          <a:lstStyle/>
          <a:p>
            <a:pPr marL="8930"/>
            <a:r>
              <a:rPr sz="2333" i="1" spc="52" dirty="0">
                <a:latin typeface="Verdana"/>
                <a:cs typeface="Verdana"/>
              </a:rPr>
              <a:t>~</a:t>
            </a:r>
            <a:endParaRPr sz="2333">
              <a:latin typeface="Verdana"/>
              <a:cs typeface="Verdana"/>
            </a:endParaRPr>
          </a:p>
        </p:txBody>
      </p:sp>
      <p:sp>
        <p:nvSpPr>
          <p:cNvPr id="34" name="object 34"/>
          <p:cNvSpPr/>
          <p:nvPr/>
        </p:nvSpPr>
        <p:spPr>
          <a:xfrm>
            <a:off x="4252821" y="1425787"/>
            <a:ext cx="2919114" cy="2246709"/>
          </a:xfrm>
          <a:custGeom>
            <a:avLst/>
            <a:gdLst/>
            <a:ahLst/>
            <a:cxnLst/>
            <a:rect l="l" t="t" r="r" b="b"/>
            <a:pathLst>
              <a:path w="4151629" h="3195320">
                <a:moveTo>
                  <a:pt x="0" y="3194955"/>
                </a:moveTo>
                <a:lnTo>
                  <a:pt x="0" y="0"/>
                </a:lnTo>
                <a:lnTo>
                  <a:pt x="4151223" y="0"/>
                </a:lnTo>
                <a:lnTo>
                  <a:pt x="4151223" y="3194955"/>
                </a:lnTo>
                <a:lnTo>
                  <a:pt x="0" y="3194955"/>
                </a:lnTo>
                <a:close/>
              </a:path>
            </a:pathLst>
          </a:custGeom>
          <a:ln w="11517">
            <a:solidFill>
              <a:srgbClr val="000000"/>
            </a:solidFill>
          </a:ln>
        </p:spPr>
        <p:txBody>
          <a:bodyPr wrap="square" lIns="0" tIns="0" rIns="0" bIns="0" rtlCol="0"/>
          <a:lstStyle/>
          <a:p>
            <a:endParaRPr sz="2000"/>
          </a:p>
        </p:txBody>
      </p:sp>
      <p:sp>
        <p:nvSpPr>
          <p:cNvPr id="35" name="object 35"/>
          <p:cNvSpPr/>
          <p:nvPr/>
        </p:nvSpPr>
        <p:spPr>
          <a:xfrm>
            <a:off x="5045021" y="3130739"/>
            <a:ext cx="2335113" cy="250031"/>
          </a:xfrm>
          <a:custGeom>
            <a:avLst/>
            <a:gdLst/>
            <a:ahLst/>
            <a:cxnLst/>
            <a:rect l="l" t="t" r="r" b="b"/>
            <a:pathLst>
              <a:path w="3321050" h="355600">
                <a:moveTo>
                  <a:pt x="0" y="0"/>
                </a:moveTo>
                <a:lnTo>
                  <a:pt x="0" y="355258"/>
                </a:lnTo>
                <a:lnTo>
                  <a:pt x="3321053" y="355258"/>
                </a:lnTo>
              </a:path>
            </a:pathLst>
          </a:custGeom>
          <a:ln w="29623">
            <a:solidFill>
              <a:srgbClr val="000000"/>
            </a:solidFill>
          </a:ln>
        </p:spPr>
        <p:txBody>
          <a:bodyPr wrap="square" lIns="0" tIns="0" rIns="0" bIns="0" rtlCol="0"/>
          <a:lstStyle/>
          <a:p>
            <a:endParaRPr sz="2000"/>
          </a:p>
        </p:txBody>
      </p:sp>
      <p:sp>
        <p:nvSpPr>
          <p:cNvPr id="36" name="object 36"/>
          <p:cNvSpPr/>
          <p:nvPr/>
        </p:nvSpPr>
        <p:spPr>
          <a:xfrm>
            <a:off x="7255149" y="3339030"/>
            <a:ext cx="146000" cy="83492"/>
          </a:xfrm>
          <a:custGeom>
            <a:avLst/>
            <a:gdLst/>
            <a:ahLst/>
            <a:cxnLst/>
            <a:rect l="l" t="t" r="r" b="b"/>
            <a:pathLst>
              <a:path w="207645" h="118745">
                <a:moveTo>
                  <a:pt x="0" y="0"/>
                </a:moveTo>
                <a:lnTo>
                  <a:pt x="207635" y="59024"/>
                </a:lnTo>
                <a:lnTo>
                  <a:pt x="0" y="118345"/>
                </a:lnTo>
                <a:lnTo>
                  <a:pt x="59377" y="59024"/>
                </a:lnTo>
                <a:lnTo>
                  <a:pt x="0" y="0"/>
                </a:lnTo>
                <a:close/>
              </a:path>
            </a:pathLst>
          </a:custGeom>
          <a:solidFill>
            <a:srgbClr val="000000"/>
          </a:solidFill>
        </p:spPr>
        <p:txBody>
          <a:bodyPr wrap="square" lIns="0" tIns="0" rIns="0" bIns="0" rtlCol="0"/>
          <a:lstStyle/>
          <a:p>
            <a:endParaRPr sz="2000"/>
          </a:p>
        </p:txBody>
      </p:sp>
      <p:sp>
        <p:nvSpPr>
          <p:cNvPr id="37" name="object 37"/>
          <p:cNvSpPr/>
          <p:nvPr/>
        </p:nvSpPr>
        <p:spPr>
          <a:xfrm>
            <a:off x="7255149" y="3339030"/>
            <a:ext cx="146000" cy="83492"/>
          </a:xfrm>
          <a:custGeom>
            <a:avLst/>
            <a:gdLst/>
            <a:ahLst/>
            <a:cxnLst/>
            <a:rect l="l" t="t" r="r" b="b"/>
            <a:pathLst>
              <a:path w="207645" h="118745">
                <a:moveTo>
                  <a:pt x="59377" y="59024"/>
                </a:moveTo>
                <a:lnTo>
                  <a:pt x="0" y="118345"/>
                </a:lnTo>
                <a:lnTo>
                  <a:pt x="207635" y="59024"/>
                </a:lnTo>
                <a:lnTo>
                  <a:pt x="0" y="0"/>
                </a:lnTo>
                <a:lnTo>
                  <a:pt x="59377" y="59024"/>
                </a:lnTo>
                <a:close/>
              </a:path>
            </a:pathLst>
          </a:custGeom>
          <a:ln w="14815">
            <a:solidFill>
              <a:srgbClr val="000000"/>
            </a:solidFill>
          </a:ln>
        </p:spPr>
        <p:txBody>
          <a:bodyPr wrap="square" lIns="0" tIns="0" rIns="0" bIns="0" rtlCol="0"/>
          <a:lstStyle/>
          <a:p>
            <a:endParaRPr sz="2000"/>
          </a:p>
        </p:txBody>
      </p:sp>
      <p:sp>
        <p:nvSpPr>
          <p:cNvPr id="38" name="object 38"/>
          <p:cNvSpPr txBox="1"/>
          <p:nvPr/>
        </p:nvSpPr>
        <p:spPr>
          <a:xfrm>
            <a:off x="7427357" y="2742270"/>
            <a:ext cx="262533" cy="273601"/>
          </a:xfrm>
          <a:prstGeom prst="rect">
            <a:avLst/>
          </a:prstGeom>
        </p:spPr>
        <p:txBody>
          <a:bodyPr vert="horz" wrap="square" lIns="0" tIns="0" rIns="0" bIns="0" rtlCol="0">
            <a:spAutoFit/>
          </a:bodyPr>
          <a:lstStyle/>
          <a:p>
            <a:pPr marL="8930"/>
            <a:r>
              <a:rPr sz="1778" i="1" spc="-109" dirty="0">
                <a:latin typeface="Verdana"/>
                <a:cs typeface="Verdana"/>
              </a:rPr>
              <a:t>IN</a:t>
            </a:r>
            <a:endParaRPr sz="1778">
              <a:latin typeface="Verdana"/>
              <a:cs typeface="Verdana"/>
            </a:endParaRPr>
          </a:p>
        </p:txBody>
      </p:sp>
      <p:sp>
        <p:nvSpPr>
          <p:cNvPr id="39" name="object 39"/>
          <p:cNvSpPr txBox="1"/>
          <p:nvPr/>
        </p:nvSpPr>
        <p:spPr>
          <a:xfrm>
            <a:off x="7427357" y="3242164"/>
            <a:ext cx="517922" cy="273601"/>
          </a:xfrm>
          <a:prstGeom prst="rect">
            <a:avLst/>
          </a:prstGeom>
        </p:spPr>
        <p:txBody>
          <a:bodyPr vert="horz" wrap="square" lIns="0" tIns="0" rIns="0" bIns="0" rtlCol="0">
            <a:spAutoFit/>
          </a:bodyPr>
          <a:lstStyle/>
          <a:p>
            <a:pPr marL="8930"/>
            <a:r>
              <a:rPr sz="1778" i="1" spc="14" dirty="0">
                <a:latin typeface="Verdana"/>
                <a:cs typeface="Verdana"/>
              </a:rPr>
              <a:t>O</a:t>
            </a:r>
            <a:r>
              <a:rPr sz="1778" i="1" spc="10" dirty="0">
                <a:latin typeface="Verdana"/>
                <a:cs typeface="Verdana"/>
              </a:rPr>
              <a:t>U</a:t>
            </a:r>
            <a:r>
              <a:rPr sz="1778" i="1" dirty="0">
                <a:latin typeface="Verdana"/>
                <a:cs typeface="Verdana"/>
              </a:rPr>
              <a:t>T</a:t>
            </a:r>
            <a:endParaRPr sz="1778">
              <a:latin typeface="Verdana"/>
              <a:cs typeface="Verdana"/>
            </a:endParaRPr>
          </a:p>
        </p:txBody>
      </p:sp>
      <p:sp>
        <p:nvSpPr>
          <p:cNvPr id="40" name="object 40"/>
          <p:cNvSpPr txBox="1"/>
          <p:nvPr/>
        </p:nvSpPr>
        <p:spPr>
          <a:xfrm>
            <a:off x="4815370" y="4043818"/>
            <a:ext cx="201364" cy="262251"/>
          </a:xfrm>
          <a:prstGeom prst="rect">
            <a:avLst/>
          </a:prstGeom>
        </p:spPr>
        <p:txBody>
          <a:bodyPr vert="horz" wrap="square" lIns="0" tIns="0" rIns="0" bIns="0" rtlCol="0">
            <a:spAutoFit/>
          </a:bodyPr>
          <a:lstStyle/>
          <a:p>
            <a:pPr marL="8930"/>
            <a:r>
              <a:rPr sz="2556" i="1" spc="184" baseline="-26620" dirty="0">
                <a:latin typeface="Georgia"/>
                <a:cs typeface="Georgia"/>
              </a:rPr>
              <a:t>z</a:t>
            </a:r>
            <a:r>
              <a:rPr sz="1222" i="1" spc="127" dirty="0">
                <a:latin typeface="Trebuchet MS"/>
                <a:cs typeface="Trebuchet MS"/>
              </a:rPr>
              <a:t>j</a:t>
            </a:r>
            <a:endParaRPr sz="1222">
              <a:latin typeface="Trebuchet MS"/>
              <a:cs typeface="Trebuchet MS"/>
            </a:endParaRPr>
          </a:p>
        </p:txBody>
      </p:sp>
      <p:sp>
        <p:nvSpPr>
          <p:cNvPr id="41" name="object 41"/>
          <p:cNvSpPr txBox="1"/>
          <p:nvPr/>
        </p:nvSpPr>
        <p:spPr>
          <a:xfrm>
            <a:off x="4916826" y="4263838"/>
            <a:ext cx="83939" cy="188065"/>
          </a:xfrm>
          <a:prstGeom prst="rect">
            <a:avLst/>
          </a:prstGeom>
        </p:spPr>
        <p:txBody>
          <a:bodyPr vert="horz" wrap="square" lIns="0" tIns="0" rIns="0" bIns="0" rtlCol="0">
            <a:spAutoFit/>
          </a:bodyPr>
          <a:lstStyle/>
          <a:p>
            <a:pPr marL="8930"/>
            <a:r>
              <a:rPr sz="1222" i="1" spc="14" dirty="0">
                <a:latin typeface="Trebuchet MS"/>
                <a:cs typeface="Trebuchet MS"/>
              </a:rPr>
              <a:t>t</a:t>
            </a:r>
            <a:endParaRPr sz="1222">
              <a:latin typeface="Trebuchet MS"/>
              <a:cs typeface="Trebuchet MS"/>
            </a:endParaRPr>
          </a:p>
        </p:txBody>
      </p:sp>
      <p:sp>
        <p:nvSpPr>
          <p:cNvPr id="42" name="object 42"/>
          <p:cNvSpPr txBox="1"/>
          <p:nvPr/>
        </p:nvSpPr>
        <p:spPr>
          <a:xfrm>
            <a:off x="7119232" y="4101518"/>
            <a:ext cx="90190" cy="188065"/>
          </a:xfrm>
          <a:prstGeom prst="rect">
            <a:avLst/>
          </a:prstGeom>
        </p:spPr>
        <p:txBody>
          <a:bodyPr vert="horz" wrap="square" lIns="0" tIns="0" rIns="0" bIns="0" rtlCol="0">
            <a:spAutoFit/>
          </a:bodyPr>
          <a:lstStyle/>
          <a:p>
            <a:pPr marL="8930"/>
            <a:r>
              <a:rPr sz="1222" i="1" spc="127" dirty="0">
                <a:latin typeface="Trebuchet MS"/>
                <a:cs typeface="Trebuchet MS"/>
              </a:rPr>
              <a:t>j</a:t>
            </a:r>
            <a:endParaRPr sz="1222">
              <a:latin typeface="Trebuchet MS"/>
              <a:cs typeface="Trebuchet MS"/>
            </a:endParaRPr>
          </a:p>
        </p:txBody>
      </p:sp>
      <p:sp>
        <p:nvSpPr>
          <p:cNvPr id="43" name="object 43"/>
          <p:cNvSpPr txBox="1"/>
          <p:nvPr/>
        </p:nvSpPr>
        <p:spPr>
          <a:xfrm>
            <a:off x="5034178" y="4148253"/>
            <a:ext cx="2247156" cy="256545"/>
          </a:xfrm>
          <a:prstGeom prst="rect">
            <a:avLst/>
          </a:prstGeom>
        </p:spPr>
        <p:txBody>
          <a:bodyPr vert="horz" wrap="square" lIns="0" tIns="0" rIns="0" bIns="0" rtlCol="0">
            <a:spAutoFit/>
          </a:bodyPr>
          <a:lstStyle/>
          <a:p>
            <a:pPr marL="8930">
              <a:tabLst>
                <a:tab pos="2176993" algn="l"/>
              </a:tabLst>
            </a:pPr>
            <a:r>
              <a:rPr sz="1667" spc="106" dirty="0">
                <a:latin typeface="Tahoma"/>
                <a:cs typeface="Tahoma"/>
              </a:rPr>
              <a:t>=</a:t>
            </a:r>
            <a:r>
              <a:rPr sz="1667" spc="-49" dirty="0">
                <a:latin typeface="Tahoma"/>
                <a:cs typeface="Tahoma"/>
              </a:rPr>
              <a:t> </a:t>
            </a:r>
            <a:r>
              <a:rPr sz="1667" i="1" spc="-260" dirty="0"/>
              <a:t>a-</a:t>
            </a:r>
            <a:r>
              <a:rPr sz="1667" i="1" spc="-123" dirty="0"/>
              <a:t> </a:t>
            </a:r>
            <a:r>
              <a:rPr sz="1667" spc="18" dirty="0">
                <a:latin typeface="Tahoma"/>
                <a:cs typeface="Tahoma"/>
              </a:rPr>
              <a:t>(</a:t>
            </a:r>
            <a:r>
              <a:rPr sz="1667" i="1" spc="-24" dirty="0">
                <a:latin typeface="Georgia"/>
                <a:cs typeface="Georgia"/>
              </a:rPr>
              <a:t>W</a:t>
            </a:r>
            <a:r>
              <a:rPr sz="1778" i="1" spc="131" baseline="-11437" dirty="0">
                <a:latin typeface="Trebuchet MS"/>
                <a:cs typeface="Trebuchet MS"/>
              </a:rPr>
              <a:t>z</a:t>
            </a:r>
            <a:r>
              <a:rPr sz="1778" i="1" spc="-338" baseline="-11437" dirty="0">
                <a:latin typeface="Trebuchet MS"/>
                <a:cs typeface="Trebuchet MS"/>
              </a:rPr>
              <a:t> </a:t>
            </a:r>
            <a:r>
              <a:rPr sz="1667" b="1" spc="46" dirty="0">
                <a:latin typeface="Georgia"/>
                <a:cs typeface="Georgia"/>
              </a:rPr>
              <a:t>x</a:t>
            </a:r>
            <a:r>
              <a:rPr sz="1778" i="1" spc="21" baseline="-11437" dirty="0">
                <a:latin typeface="Trebuchet MS"/>
                <a:cs typeface="Trebuchet MS"/>
              </a:rPr>
              <a:t>t</a:t>
            </a:r>
            <a:r>
              <a:rPr sz="1778" i="1" spc="158" baseline="-11437" dirty="0">
                <a:latin typeface="Trebuchet MS"/>
                <a:cs typeface="Trebuchet MS"/>
              </a:rPr>
              <a:t> </a:t>
            </a:r>
            <a:r>
              <a:rPr sz="1667" spc="106" dirty="0">
                <a:latin typeface="Tahoma"/>
                <a:cs typeface="Tahoma"/>
              </a:rPr>
              <a:t>+</a:t>
            </a:r>
            <a:r>
              <a:rPr sz="1667" spc="-148" dirty="0">
                <a:latin typeface="Tahoma"/>
                <a:cs typeface="Tahoma"/>
              </a:rPr>
              <a:t> </a:t>
            </a:r>
            <a:r>
              <a:rPr sz="1667" i="1" spc="-106" dirty="0">
                <a:latin typeface="Georgia"/>
                <a:cs typeface="Georgia"/>
              </a:rPr>
              <a:t>U</a:t>
            </a:r>
            <a:r>
              <a:rPr sz="1778" i="1" spc="131" baseline="-11437" dirty="0">
                <a:latin typeface="Trebuchet MS"/>
                <a:cs typeface="Trebuchet MS"/>
              </a:rPr>
              <a:t>z</a:t>
            </a:r>
            <a:r>
              <a:rPr sz="1778" i="1" spc="-338" baseline="-11437" dirty="0">
                <a:latin typeface="Trebuchet MS"/>
                <a:cs typeface="Trebuchet MS"/>
              </a:rPr>
              <a:t> </a:t>
            </a:r>
            <a:r>
              <a:rPr sz="1667" b="1" spc="-52" dirty="0">
                <a:latin typeface="Georgia"/>
                <a:cs typeface="Georgia"/>
              </a:rPr>
              <a:t>h</a:t>
            </a:r>
            <a:r>
              <a:rPr sz="1778" i="1" spc="21" baseline="-11437" dirty="0">
                <a:latin typeface="Trebuchet MS"/>
                <a:cs typeface="Trebuchet MS"/>
              </a:rPr>
              <a:t>t</a:t>
            </a:r>
            <a:r>
              <a:rPr sz="1778" i="1" spc="1012" baseline="-11437" dirty="0"/>
              <a:t>-</a:t>
            </a:r>
            <a:r>
              <a:rPr sz="1778" spc="152" baseline="-11437" dirty="0"/>
              <a:t>1</a:t>
            </a:r>
            <a:r>
              <a:rPr sz="1667" spc="18" dirty="0">
                <a:latin typeface="Tahoma"/>
                <a:cs typeface="Tahoma"/>
              </a:rPr>
              <a:t>)</a:t>
            </a:r>
            <a:r>
              <a:rPr sz="1667" dirty="0">
                <a:latin typeface="Tahoma"/>
                <a:cs typeface="Tahoma"/>
              </a:rPr>
              <a:t>	</a:t>
            </a:r>
            <a:r>
              <a:rPr sz="1667" i="1" spc="18" dirty="0">
                <a:latin typeface="Georgia"/>
                <a:cs typeface="Georgia"/>
              </a:rPr>
              <a:t>.</a:t>
            </a:r>
            <a:endParaRPr sz="1667" dirty="0">
              <a:latin typeface="Georgia"/>
              <a:cs typeface="Georgia"/>
            </a:endParaRPr>
          </a:p>
        </p:txBody>
      </p:sp>
      <p:sp>
        <p:nvSpPr>
          <p:cNvPr id="44" name="object 44"/>
          <p:cNvSpPr txBox="1"/>
          <p:nvPr/>
        </p:nvSpPr>
        <p:spPr>
          <a:xfrm>
            <a:off x="4854429" y="4681823"/>
            <a:ext cx="195560" cy="262251"/>
          </a:xfrm>
          <a:prstGeom prst="rect">
            <a:avLst/>
          </a:prstGeom>
        </p:spPr>
        <p:txBody>
          <a:bodyPr vert="horz" wrap="square" lIns="0" tIns="0" rIns="0" bIns="0" rtlCol="0">
            <a:spAutoFit/>
          </a:bodyPr>
          <a:lstStyle/>
          <a:p>
            <a:pPr marL="8930"/>
            <a:r>
              <a:rPr sz="2556" i="1" spc="152" baseline="-26620" dirty="0">
                <a:latin typeface="Verdana"/>
                <a:cs typeface="Verdana"/>
              </a:rPr>
              <a:t>r</a:t>
            </a:r>
            <a:r>
              <a:rPr sz="1222" i="1" spc="130" dirty="0">
                <a:latin typeface="Trebuchet MS"/>
                <a:cs typeface="Trebuchet MS"/>
              </a:rPr>
              <a:t>j</a:t>
            </a:r>
            <a:endParaRPr sz="1222">
              <a:latin typeface="Trebuchet MS"/>
              <a:cs typeface="Trebuchet MS"/>
            </a:endParaRPr>
          </a:p>
        </p:txBody>
      </p:sp>
      <p:sp>
        <p:nvSpPr>
          <p:cNvPr id="45" name="object 45"/>
          <p:cNvSpPr txBox="1"/>
          <p:nvPr/>
        </p:nvSpPr>
        <p:spPr>
          <a:xfrm>
            <a:off x="4953471" y="4902633"/>
            <a:ext cx="84384" cy="188065"/>
          </a:xfrm>
          <a:prstGeom prst="rect">
            <a:avLst/>
          </a:prstGeom>
        </p:spPr>
        <p:txBody>
          <a:bodyPr vert="horz" wrap="square" lIns="0" tIns="0" rIns="0" bIns="0" rtlCol="0">
            <a:spAutoFit/>
          </a:bodyPr>
          <a:lstStyle/>
          <a:p>
            <a:pPr marL="8930"/>
            <a:r>
              <a:rPr sz="1222" i="1" spc="18" dirty="0">
                <a:latin typeface="Trebuchet MS"/>
                <a:cs typeface="Trebuchet MS"/>
              </a:rPr>
              <a:t>t</a:t>
            </a:r>
            <a:endParaRPr sz="1222">
              <a:latin typeface="Trebuchet MS"/>
              <a:cs typeface="Trebuchet MS"/>
            </a:endParaRPr>
          </a:p>
        </p:txBody>
      </p:sp>
      <p:sp>
        <p:nvSpPr>
          <p:cNvPr id="46" name="object 46"/>
          <p:cNvSpPr txBox="1"/>
          <p:nvPr/>
        </p:nvSpPr>
        <p:spPr>
          <a:xfrm>
            <a:off x="7158024" y="4739498"/>
            <a:ext cx="90637" cy="188065"/>
          </a:xfrm>
          <a:prstGeom prst="rect">
            <a:avLst/>
          </a:prstGeom>
        </p:spPr>
        <p:txBody>
          <a:bodyPr vert="horz" wrap="square" lIns="0" tIns="0" rIns="0" bIns="0" rtlCol="0">
            <a:spAutoFit/>
          </a:bodyPr>
          <a:lstStyle/>
          <a:p>
            <a:pPr marL="8930"/>
            <a:r>
              <a:rPr sz="1222" i="1" spc="130" dirty="0">
                <a:latin typeface="Trebuchet MS"/>
                <a:cs typeface="Trebuchet MS"/>
              </a:rPr>
              <a:t>j</a:t>
            </a:r>
            <a:endParaRPr sz="1222">
              <a:latin typeface="Trebuchet MS"/>
              <a:cs typeface="Trebuchet MS"/>
            </a:endParaRPr>
          </a:p>
        </p:txBody>
      </p:sp>
      <p:sp>
        <p:nvSpPr>
          <p:cNvPr id="47" name="object 47"/>
          <p:cNvSpPr txBox="1"/>
          <p:nvPr/>
        </p:nvSpPr>
        <p:spPr>
          <a:xfrm>
            <a:off x="5113040" y="4786511"/>
            <a:ext cx="2252960" cy="256545"/>
          </a:xfrm>
          <a:prstGeom prst="rect">
            <a:avLst/>
          </a:prstGeom>
        </p:spPr>
        <p:txBody>
          <a:bodyPr vert="horz" wrap="square" lIns="0" tIns="0" rIns="0" bIns="0" rtlCol="0">
            <a:spAutoFit/>
          </a:bodyPr>
          <a:lstStyle/>
          <a:p>
            <a:pPr marL="8930">
              <a:tabLst>
                <a:tab pos="2182797" algn="l"/>
              </a:tabLst>
            </a:pPr>
            <a:r>
              <a:rPr sz="1667" spc="112" dirty="0">
                <a:latin typeface="Tahoma"/>
                <a:cs typeface="Tahoma"/>
              </a:rPr>
              <a:t>=</a:t>
            </a:r>
            <a:r>
              <a:rPr sz="1667" spc="-49" dirty="0">
                <a:latin typeface="Tahoma"/>
                <a:cs typeface="Tahoma"/>
              </a:rPr>
              <a:t> </a:t>
            </a:r>
            <a:r>
              <a:rPr sz="1667" i="1" spc="141" dirty="0"/>
              <a:t>J</a:t>
            </a:r>
            <a:r>
              <a:rPr sz="1667" i="1" spc="-120" dirty="0"/>
              <a:t> </a:t>
            </a:r>
            <a:r>
              <a:rPr sz="1667" spc="24" dirty="0">
                <a:latin typeface="Tahoma"/>
                <a:cs typeface="Tahoma"/>
              </a:rPr>
              <a:t>(</a:t>
            </a:r>
            <a:r>
              <a:rPr sz="1667" i="1" spc="-42" dirty="0">
                <a:latin typeface="Verdana"/>
                <a:cs typeface="Verdana"/>
              </a:rPr>
              <a:t>W</a:t>
            </a:r>
            <a:r>
              <a:rPr sz="1778" i="1" spc="211" baseline="-11437" dirty="0">
                <a:latin typeface="Trebuchet MS"/>
                <a:cs typeface="Trebuchet MS"/>
              </a:rPr>
              <a:t>r</a:t>
            </a:r>
            <a:r>
              <a:rPr sz="1778" i="1" spc="-358" baseline="-11437" dirty="0">
                <a:latin typeface="Trebuchet MS"/>
                <a:cs typeface="Trebuchet MS"/>
              </a:rPr>
              <a:t> </a:t>
            </a:r>
            <a:r>
              <a:rPr sz="1667" b="1" spc="52" dirty="0">
                <a:latin typeface="Georgia"/>
                <a:cs typeface="Georgia"/>
              </a:rPr>
              <a:t>x</a:t>
            </a:r>
            <a:r>
              <a:rPr sz="1778" i="1" spc="26" baseline="-11437" dirty="0">
                <a:latin typeface="Trebuchet MS"/>
                <a:cs typeface="Trebuchet MS"/>
              </a:rPr>
              <a:t>t</a:t>
            </a:r>
            <a:r>
              <a:rPr sz="1778" i="1" spc="163" baseline="-11437" dirty="0">
                <a:latin typeface="Trebuchet MS"/>
                <a:cs typeface="Trebuchet MS"/>
              </a:rPr>
              <a:t> </a:t>
            </a:r>
            <a:r>
              <a:rPr sz="1667" spc="112" dirty="0">
                <a:latin typeface="Tahoma"/>
                <a:cs typeface="Tahoma"/>
              </a:rPr>
              <a:t>+</a:t>
            </a:r>
            <a:r>
              <a:rPr sz="1667" spc="-143" dirty="0">
                <a:latin typeface="Tahoma"/>
                <a:cs typeface="Tahoma"/>
              </a:rPr>
              <a:t> </a:t>
            </a:r>
            <a:r>
              <a:rPr sz="1667" i="1" spc="-60" dirty="0">
                <a:latin typeface="Verdana"/>
                <a:cs typeface="Verdana"/>
              </a:rPr>
              <a:t>U</a:t>
            </a:r>
            <a:r>
              <a:rPr sz="1778" i="1" spc="211" baseline="-11437" dirty="0">
                <a:latin typeface="Trebuchet MS"/>
                <a:cs typeface="Trebuchet MS"/>
              </a:rPr>
              <a:t>r</a:t>
            </a:r>
            <a:r>
              <a:rPr sz="1778" i="1" spc="-358" baseline="-11437" dirty="0">
                <a:latin typeface="Trebuchet MS"/>
                <a:cs typeface="Trebuchet MS"/>
              </a:rPr>
              <a:t> </a:t>
            </a:r>
            <a:r>
              <a:rPr sz="1667" b="1" spc="-46" dirty="0">
                <a:latin typeface="Georgia"/>
                <a:cs typeface="Georgia"/>
              </a:rPr>
              <a:t>h</a:t>
            </a:r>
            <a:r>
              <a:rPr sz="1778" i="1" spc="26" baseline="-11437" dirty="0">
                <a:latin typeface="Trebuchet MS"/>
                <a:cs typeface="Trebuchet MS"/>
              </a:rPr>
              <a:t>t</a:t>
            </a:r>
            <a:r>
              <a:rPr sz="1778" i="1" spc="1018" baseline="-11437" dirty="0"/>
              <a:t>-</a:t>
            </a:r>
            <a:r>
              <a:rPr sz="1778" spc="158" baseline="-11437" dirty="0"/>
              <a:t>1</a:t>
            </a:r>
            <a:r>
              <a:rPr sz="1667" spc="24" dirty="0">
                <a:latin typeface="Tahoma"/>
                <a:cs typeface="Tahoma"/>
              </a:rPr>
              <a:t>)</a:t>
            </a:r>
            <a:r>
              <a:rPr sz="1667" dirty="0">
                <a:latin typeface="Tahoma"/>
                <a:cs typeface="Tahoma"/>
              </a:rPr>
              <a:t>	</a:t>
            </a:r>
            <a:r>
              <a:rPr sz="1667" i="1" spc="-137" dirty="0">
                <a:latin typeface="Verdana"/>
                <a:cs typeface="Verdana"/>
              </a:rPr>
              <a:t>.</a:t>
            </a:r>
            <a:endParaRPr sz="1667">
              <a:latin typeface="Verdana"/>
              <a:cs typeface="Verdana"/>
            </a:endParaRPr>
          </a:p>
        </p:txBody>
      </p:sp>
      <p:sp>
        <p:nvSpPr>
          <p:cNvPr id="50" name="object 50"/>
          <p:cNvSpPr txBox="1"/>
          <p:nvPr/>
        </p:nvSpPr>
        <p:spPr>
          <a:xfrm>
            <a:off x="5251781" y="5405340"/>
            <a:ext cx="136624" cy="273601"/>
          </a:xfrm>
          <a:prstGeom prst="rect">
            <a:avLst/>
          </a:prstGeom>
        </p:spPr>
        <p:txBody>
          <a:bodyPr vert="horz" wrap="square" lIns="0" tIns="0" rIns="0" bIns="0" rtlCol="0">
            <a:spAutoFit/>
          </a:bodyPr>
          <a:lstStyle/>
          <a:p>
            <a:pPr marL="8930"/>
            <a:r>
              <a:rPr sz="1778" spc="-67" dirty="0">
                <a:latin typeface="Tahoma"/>
                <a:cs typeface="Tahoma"/>
              </a:rPr>
              <a:t>˜</a:t>
            </a:r>
            <a:endParaRPr sz="1778">
              <a:latin typeface="Tahoma"/>
              <a:cs typeface="Tahoma"/>
            </a:endParaRPr>
          </a:p>
        </p:txBody>
      </p:sp>
      <p:sp>
        <p:nvSpPr>
          <p:cNvPr id="51" name="object 51"/>
          <p:cNvSpPr txBox="1"/>
          <p:nvPr/>
        </p:nvSpPr>
        <p:spPr>
          <a:xfrm>
            <a:off x="5249333" y="5467197"/>
            <a:ext cx="20538" cy="273601"/>
          </a:xfrm>
          <a:prstGeom prst="rect">
            <a:avLst/>
          </a:prstGeom>
        </p:spPr>
        <p:txBody>
          <a:bodyPr vert="horz" wrap="square" lIns="0" tIns="0" rIns="0" bIns="0" rtlCol="0">
            <a:spAutoFit/>
          </a:bodyPr>
          <a:lstStyle/>
          <a:p>
            <a:pPr algn="ctr">
              <a:lnSpc>
                <a:spcPct val="100000"/>
              </a:lnSpc>
            </a:pPr>
            <a:r>
              <a:rPr sz="1778" i="1" spc="-1012" dirty="0">
                <a:latin typeface="Georgia"/>
                <a:cs typeface="Georgia"/>
              </a:rPr>
              <a:t>h</a:t>
            </a:r>
            <a:endParaRPr sz="1778">
              <a:latin typeface="Georgia"/>
              <a:cs typeface="Georgia"/>
            </a:endParaRPr>
          </a:p>
        </p:txBody>
      </p:sp>
      <p:sp>
        <p:nvSpPr>
          <p:cNvPr id="52" name="object 52"/>
          <p:cNvSpPr txBox="1"/>
          <p:nvPr/>
        </p:nvSpPr>
        <p:spPr>
          <a:xfrm>
            <a:off x="5385742" y="5450268"/>
            <a:ext cx="96441" cy="333425"/>
          </a:xfrm>
          <a:prstGeom prst="rect">
            <a:avLst/>
          </a:prstGeom>
        </p:spPr>
        <p:txBody>
          <a:bodyPr vert="horz" wrap="square" lIns="0" tIns="0" rIns="0" bIns="0" rtlCol="0">
            <a:spAutoFit/>
          </a:bodyPr>
          <a:lstStyle/>
          <a:p>
            <a:pPr marL="8930" marR="3572">
              <a:lnSpc>
                <a:spcPts val="1343"/>
              </a:lnSpc>
            </a:pPr>
            <a:r>
              <a:rPr sz="1222" i="1" spc="137" dirty="0">
                <a:latin typeface="Trebuchet MS"/>
                <a:cs typeface="Trebuchet MS"/>
              </a:rPr>
              <a:t>j </a:t>
            </a:r>
            <a:r>
              <a:rPr sz="1222" i="1" spc="123" dirty="0">
                <a:latin typeface="Trebuchet MS"/>
                <a:cs typeface="Trebuchet MS"/>
              </a:rPr>
              <a:t> </a:t>
            </a:r>
            <a:r>
              <a:rPr sz="1222" i="1" spc="28" dirty="0">
                <a:latin typeface="Trebuchet MS"/>
                <a:cs typeface="Trebuchet MS"/>
              </a:rPr>
              <a:t>t</a:t>
            </a:r>
            <a:endParaRPr sz="1222">
              <a:latin typeface="Trebuchet MS"/>
              <a:cs typeface="Trebuchet MS"/>
            </a:endParaRPr>
          </a:p>
        </p:txBody>
      </p:sp>
      <p:sp>
        <p:nvSpPr>
          <p:cNvPr id="53" name="object 53"/>
          <p:cNvSpPr txBox="1"/>
          <p:nvPr/>
        </p:nvSpPr>
        <p:spPr>
          <a:xfrm>
            <a:off x="5551263" y="5467197"/>
            <a:ext cx="1272927" cy="273601"/>
          </a:xfrm>
          <a:prstGeom prst="rect">
            <a:avLst/>
          </a:prstGeom>
        </p:spPr>
        <p:txBody>
          <a:bodyPr vert="horz" wrap="square" lIns="0" tIns="0" rIns="0" bIns="0" rtlCol="0">
            <a:spAutoFit/>
          </a:bodyPr>
          <a:lstStyle/>
          <a:p>
            <a:pPr marL="8930"/>
            <a:r>
              <a:rPr sz="1778" spc="116" dirty="0">
                <a:latin typeface="Tahoma"/>
                <a:cs typeface="Tahoma"/>
              </a:rPr>
              <a:t>=</a:t>
            </a:r>
            <a:r>
              <a:rPr sz="1778" spc="-80" dirty="0">
                <a:latin typeface="Tahoma"/>
                <a:cs typeface="Tahoma"/>
              </a:rPr>
              <a:t> </a:t>
            </a:r>
            <a:r>
              <a:rPr sz="1778" spc="28" dirty="0">
                <a:latin typeface="Tahoma"/>
                <a:cs typeface="Tahoma"/>
              </a:rPr>
              <a:t>tanh</a:t>
            </a:r>
            <a:r>
              <a:rPr sz="1778" spc="-281" dirty="0">
                <a:latin typeface="Tahoma"/>
                <a:cs typeface="Tahoma"/>
              </a:rPr>
              <a:t> </a:t>
            </a:r>
            <a:r>
              <a:rPr sz="1778" spc="-3" dirty="0">
                <a:latin typeface="Tahoma"/>
                <a:cs typeface="Tahoma"/>
              </a:rPr>
              <a:t>(</a:t>
            </a:r>
            <a:r>
              <a:rPr sz="1778" i="1" spc="-3" dirty="0">
                <a:latin typeface="Georgia"/>
                <a:cs typeface="Georgia"/>
              </a:rPr>
              <a:t>W</a:t>
            </a:r>
            <a:r>
              <a:rPr sz="1778" i="1" spc="-197" dirty="0">
                <a:latin typeface="Georgia"/>
                <a:cs typeface="Georgia"/>
              </a:rPr>
              <a:t> </a:t>
            </a:r>
            <a:r>
              <a:rPr sz="1778" b="1" spc="52" dirty="0">
                <a:latin typeface="Georgia"/>
                <a:cs typeface="Georgia"/>
              </a:rPr>
              <a:t>x</a:t>
            </a:r>
            <a:endParaRPr sz="1778">
              <a:latin typeface="Georgia"/>
              <a:cs typeface="Georgia"/>
            </a:endParaRPr>
          </a:p>
        </p:txBody>
      </p:sp>
      <p:sp>
        <p:nvSpPr>
          <p:cNvPr id="54" name="object 54"/>
          <p:cNvSpPr txBox="1"/>
          <p:nvPr/>
        </p:nvSpPr>
        <p:spPr>
          <a:xfrm>
            <a:off x="6806417" y="5573785"/>
            <a:ext cx="89297" cy="188065"/>
          </a:xfrm>
          <a:prstGeom prst="rect">
            <a:avLst/>
          </a:prstGeom>
        </p:spPr>
        <p:txBody>
          <a:bodyPr vert="horz" wrap="square" lIns="0" tIns="0" rIns="0" bIns="0" rtlCol="0">
            <a:spAutoFit/>
          </a:bodyPr>
          <a:lstStyle/>
          <a:p>
            <a:pPr marL="8930"/>
            <a:r>
              <a:rPr sz="1222" i="1" spc="28" dirty="0">
                <a:latin typeface="Trebuchet MS"/>
                <a:cs typeface="Trebuchet MS"/>
              </a:rPr>
              <a:t>t</a:t>
            </a:r>
            <a:endParaRPr sz="1222">
              <a:latin typeface="Trebuchet MS"/>
              <a:cs typeface="Trebuchet MS"/>
            </a:endParaRPr>
          </a:p>
        </p:txBody>
      </p:sp>
      <p:sp>
        <p:nvSpPr>
          <p:cNvPr id="55" name="object 55"/>
          <p:cNvSpPr txBox="1"/>
          <p:nvPr/>
        </p:nvSpPr>
        <p:spPr>
          <a:xfrm>
            <a:off x="7610279" y="5573785"/>
            <a:ext cx="89297" cy="188065"/>
          </a:xfrm>
          <a:prstGeom prst="rect">
            <a:avLst/>
          </a:prstGeom>
        </p:spPr>
        <p:txBody>
          <a:bodyPr vert="horz" wrap="square" lIns="0" tIns="0" rIns="0" bIns="0" rtlCol="0">
            <a:spAutoFit/>
          </a:bodyPr>
          <a:lstStyle/>
          <a:p>
            <a:pPr marL="8930"/>
            <a:r>
              <a:rPr sz="1222" i="1" spc="28" dirty="0">
                <a:latin typeface="Trebuchet MS"/>
                <a:cs typeface="Trebuchet MS"/>
              </a:rPr>
              <a:t>t</a:t>
            </a:r>
            <a:endParaRPr sz="1222">
              <a:latin typeface="Trebuchet MS"/>
              <a:cs typeface="Trebuchet MS"/>
            </a:endParaRPr>
          </a:p>
        </p:txBody>
      </p:sp>
      <p:sp>
        <p:nvSpPr>
          <p:cNvPr id="56" name="object 56"/>
          <p:cNvSpPr txBox="1"/>
          <p:nvPr/>
        </p:nvSpPr>
        <p:spPr>
          <a:xfrm>
            <a:off x="8134266" y="5573785"/>
            <a:ext cx="237530" cy="188065"/>
          </a:xfrm>
          <a:prstGeom prst="rect">
            <a:avLst/>
          </a:prstGeom>
        </p:spPr>
        <p:txBody>
          <a:bodyPr vert="horz" wrap="square" lIns="0" tIns="0" rIns="0" bIns="0" rtlCol="0">
            <a:spAutoFit/>
          </a:bodyPr>
          <a:lstStyle/>
          <a:p>
            <a:pPr marL="8930"/>
            <a:r>
              <a:rPr sz="1222" i="1" spc="28" dirty="0">
                <a:latin typeface="Trebuchet MS"/>
                <a:cs typeface="Trebuchet MS"/>
              </a:rPr>
              <a:t>t</a:t>
            </a:r>
            <a:r>
              <a:rPr sz="1222" i="1" spc="840" dirty="0"/>
              <a:t> </a:t>
            </a:r>
            <a:endParaRPr sz="1222"/>
          </a:p>
        </p:txBody>
      </p:sp>
      <p:sp>
        <p:nvSpPr>
          <p:cNvPr id="57" name="object 57"/>
          <p:cNvSpPr txBox="1"/>
          <p:nvPr/>
        </p:nvSpPr>
        <p:spPr>
          <a:xfrm>
            <a:off x="6942399" y="5467197"/>
            <a:ext cx="1924794" cy="273601"/>
          </a:xfrm>
          <a:prstGeom prst="rect">
            <a:avLst/>
          </a:prstGeom>
        </p:spPr>
        <p:txBody>
          <a:bodyPr vert="horz" wrap="square" lIns="0" tIns="0" rIns="0" bIns="0" rtlCol="0">
            <a:spAutoFit/>
          </a:bodyPr>
          <a:lstStyle/>
          <a:p>
            <a:pPr marL="8930">
              <a:tabLst>
                <a:tab pos="812577" algn="l"/>
                <a:tab pos="1419778" algn="l"/>
              </a:tabLst>
            </a:pPr>
            <a:r>
              <a:rPr sz="1778" spc="116" dirty="0">
                <a:latin typeface="Tahoma"/>
                <a:cs typeface="Tahoma"/>
              </a:rPr>
              <a:t>+</a:t>
            </a:r>
            <a:r>
              <a:rPr sz="1778" spc="-158" dirty="0">
                <a:latin typeface="Tahoma"/>
                <a:cs typeface="Tahoma"/>
              </a:rPr>
              <a:t> </a:t>
            </a:r>
            <a:r>
              <a:rPr sz="1778" i="1" spc="-112" dirty="0">
                <a:latin typeface="Georgia"/>
                <a:cs typeface="Georgia"/>
              </a:rPr>
              <a:t>U</a:t>
            </a:r>
            <a:r>
              <a:rPr sz="1778" i="1" spc="73" dirty="0">
                <a:latin typeface="Georgia"/>
                <a:cs typeface="Georgia"/>
              </a:rPr>
              <a:t> </a:t>
            </a:r>
            <a:r>
              <a:rPr sz="1778" spc="-24" dirty="0">
                <a:latin typeface="Tahoma"/>
                <a:cs typeface="Tahoma"/>
              </a:rPr>
              <a:t>(</a:t>
            </a:r>
            <a:r>
              <a:rPr sz="1778" b="1" spc="-24" dirty="0">
                <a:latin typeface="Georgia"/>
                <a:cs typeface="Georgia"/>
              </a:rPr>
              <a:t>r	</a:t>
            </a:r>
            <a:r>
              <a:rPr lang="ru-RU" sz="1778" i="1" spc="429" dirty="0"/>
              <a:t>*</a:t>
            </a:r>
            <a:r>
              <a:rPr sz="1778" i="1" spc="-94" dirty="0"/>
              <a:t> </a:t>
            </a:r>
            <a:r>
              <a:rPr sz="1778" b="1" spc="-57" dirty="0">
                <a:latin typeface="Georgia"/>
                <a:cs typeface="Georgia"/>
              </a:rPr>
              <a:t>h	</a:t>
            </a:r>
            <a:r>
              <a:rPr sz="1889" spc="121" baseline="-12345" dirty="0"/>
              <a:t>1</a:t>
            </a:r>
            <a:r>
              <a:rPr sz="1778" spc="80" dirty="0">
                <a:latin typeface="Tahoma"/>
                <a:cs typeface="Tahoma"/>
              </a:rPr>
              <a:t>))</a:t>
            </a:r>
            <a:r>
              <a:rPr sz="1889" i="1" spc="121" baseline="40123" dirty="0">
                <a:latin typeface="Trebuchet MS"/>
                <a:cs typeface="Trebuchet MS"/>
              </a:rPr>
              <a:t>j</a:t>
            </a:r>
            <a:r>
              <a:rPr sz="1889" i="1" spc="52" baseline="40123" dirty="0">
                <a:latin typeface="Trebuchet MS"/>
                <a:cs typeface="Trebuchet MS"/>
              </a:rPr>
              <a:t> </a:t>
            </a:r>
            <a:r>
              <a:rPr sz="1778" i="1" spc="21" dirty="0">
                <a:latin typeface="Georgia"/>
                <a:cs typeface="Georgia"/>
              </a:rPr>
              <a:t>,</a:t>
            </a:r>
            <a:endParaRPr sz="1778" dirty="0">
              <a:latin typeface="Georgia"/>
              <a:cs typeface="Georgia"/>
            </a:endParaRPr>
          </a:p>
        </p:txBody>
      </p:sp>
      <p:sp>
        <p:nvSpPr>
          <p:cNvPr id="58" name="object 58"/>
          <p:cNvSpPr txBox="1"/>
          <p:nvPr/>
        </p:nvSpPr>
        <p:spPr>
          <a:xfrm>
            <a:off x="4366420" y="5969000"/>
            <a:ext cx="275034" cy="649730"/>
          </a:xfrm>
          <a:prstGeom prst="rect">
            <a:avLst/>
          </a:prstGeom>
        </p:spPr>
        <p:txBody>
          <a:bodyPr vert="horz" wrap="square" lIns="0" tIns="0" rIns="0" bIns="0" rtlCol="0">
            <a:spAutoFit/>
          </a:bodyPr>
          <a:lstStyle/>
          <a:p>
            <a:pPr marL="8930"/>
            <a:r>
              <a:rPr sz="3333" i="1" spc="58" baseline="-26455" dirty="0">
                <a:latin typeface="Georgia"/>
                <a:cs typeface="Georgia"/>
              </a:rPr>
              <a:t>h</a:t>
            </a:r>
            <a:r>
              <a:rPr sz="2000" i="1" spc="169" dirty="0">
                <a:latin typeface="Trebuchet MS"/>
                <a:cs typeface="Trebuchet MS"/>
              </a:rPr>
              <a:t>j</a:t>
            </a:r>
            <a:endParaRPr sz="2000">
              <a:latin typeface="Trebuchet MS"/>
              <a:cs typeface="Trebuchet MS"/>
            </a:endParaRPr>
          </a:p>
        </p:txBody>
      </p:sp>
      <p:sp>
        <p:nvSpPr>
          <p:cNvPr id="59" name="object 59"/>
          <p:cNvSpPr txBox="1"/>
          <p:nvPr/>
        </p:nvSpPr>
        <p:spPr>
          <a:xfrm>
            <a:off x="4529631" y="6258899"/>
            <a:ext cx="103584" cy="307777"/>
          </a:xfrm>
          <a:prstGeom prst="rect">
            <a:avLst/>
          </a:prstGeom>
        </p:spPr>
        <p:txBody>
          <a:bodyPr vert="horz" wrap="square" lIns="0" tIns="0" rIns="0" bIns="0" rtlCol="0">
            <a:spAutoFit/>
          </a:bodyPr>
          <a:lstStyle/>
          <a:p>
            <a:pPr marL="8930"/>
            <a:r>
              <a:rPr sz="2000" i="1" spc="21" dirty="0">
                <a:latin typeface="Trebuchet MS"/>
                <a:cs typeface="Trebuchet MS"/>
              </a:rPr>
              <a:t>t</a:t>
            </a:r>
            <a:endParaRPr sz="2000">
              <a:latin typeface="Trebuchet MS"/>
              <a:cs typeface="Trebuchet MS"/>
            </a:endParaRPr>
          </a:p>
        </p:txBody>
      </p:sp>
      <p:sp>
        <p:nvSpPr>
          <p:cNvPr id="60" name="object 60"/>
          <p:cNvSpPr txBox="1"/>
          <p:nvPr/>
        </p:nvSpPr>
        <p:spPr>
          <a:xfrm>
            <a:off x="5756474" y="6258899"/>
            <a:ext cx="103584" cy="307777"/>
          </a:xfrm>
          <a:prstGeom prst="rect">
            <a:avLst/>
          </a:prstGeom>
        </p:spPr>
        <p:txBody>
          <a:bodyPr vert="horz" wrap="square" lIns="0" tIns="0" rIns="0" bIns="0" rtlCol="0">
            <a:spAutoFit/>
          </a:bodyPr>
          <a:lstStyle/>
          <a:p>
            <a:pPr marL="8930"/>
            <a:r>
              <a:rPr sz="2000" i="1" spc="21" dirty="0">
                <a:latin typeface="Trebuchet MS"/>
                <a:cs typeface="Trebuchet MS"/>
              </a:rPr>
              <a:t>t</a:t>
            </a:r>
            <a:endParaRPr sz="2000">
              <a:latin typeface="Trebuchet MS"/>
              <a:cs typeface="Trebuchet MS"/>
            </a:endParaRPr>
          </a:p>
        </p:txBody>
      </p:sp>
      <p:sp>
        <p:nvSpPr>
          <p:cNvPr id="61" name="object 61"/>
          <p:cNvSpPr txBox="1"/>
          <p:nvPr/>
        </p:nvSpPr>
        <p:spPr>
          <a:xfrm>
            <a:off x="4727674" y="6104616"/>
            <a:ext cx="1451967" cy="341953"/>
          </a:xfrm>
          <a:prstGeom prst="rect">
            <a:avLst/>
          </a:prstGeom>
        </p:spPr>
        <p:txBody>
          <a:bodyPr vert="horz" wrap="square" lIns="0" tIns="0" rIns="0" bIns="0" rtlCol="0">
            <a:spAutoFit/>
          </a:bodyPr>
          <a:lstStyle/>
          <a:p>
            <a:pPr marL="8930">
              <a:tabLst>
                <a:tab pos="1169307" algn="l"/>
              </a:tabLst>
            </a:pPr>
            <a:r>
              <a:rPr sz="2222" spc="120" dirty="0">
                <a:latin typeface="Tahoma"/>
                <a:cs typeface="Tahoma"/>
              </a:rPr>
              <a:t>=</a:t>
            </a:r>
            <a:r>
              <a:rPr sz="2222" spc="-70" dirty="0">
                <a:latin typeface="Tahoma"/>
                <a:cs typeface="Tahoma"/>
              </a:rPr>
              <a:t> </a:t>
            </a:r>
            <a:r>
              <a:rPr sz="2222" spc="18" dirty="0">
                <a:latin typeface="Tahoma"/>
                <a:cs typeface="Tahoma"/>
              </a:rPr>
              <a:t>(</a:t>
            </a:r>
            <a:r>
              <a:rPr sz="2222" spc="-94" dirty="0">
                <a:latin typeface="Tahoma"/>
                <a:cs typeface="Tahoma"/>
              </a:rPr>
              <a:t>1</a:t>
            </a:r>
            <a:r>
              <a:rPr sz="2222" spc="-197" dirty="0">
                <a:latin typeface="Tahoma"/>
                <a:cs typeface="Tahoma"/>
              </a:rPr>
              <a:t> </a:t>
            </a:r>
            <a:r>
              <a:rPr sz="2222" i="1" spc="994" dirty="0"/>
              <a:t>-</a:t>
            </a:r>
            <a:r>
              <a:rPr sz="2222" i="1" spc="-120" dirty="0"/>
              <a:t> </a:t>
            </a:r>
            <a:r>
              <a:rPr sz="2222" i="1" spc="52" dirty="0">
                <a:latin typeface="Georgia"/>
                <a:cs typeface="Georgia"/>
              </a:rPr>
              <a:t>z</a:t>
            </a:r>
            <a:r>
              <a:rPr sz="2222" i="1" dirty="0">
                <a:latin typeface="Georgia"/>
                <a:cs typeface="Georgia"/>
              </a:rPr>
              <a:t>	</a:t>
            </a:r>
            <a:r>
              <a:rPr sz="2222" spc="18" dirty="0">
                <a:latin typeface="Tahoma"/>
                <a:cs typeface="Tahoma"/>
              </a:rPr>
              <a:t>)</a:t>
            </a:r>
            <a:r>
              <a:rPr sz="2222" i="1" spc="39" dirty="0">
                <a:latin typeface="Georgia"/>
                <a:cs typeface="Georgia"/>
              </a:rPr>
              <a:t>h</a:t>
            </a:r>
            <a:endParaRPr sz="2222">
              <a:latin typeface="Georgia"/>
              <a:cs typeface="Georgia"/>
            </a:endParaRPr>
          </a:p>
        </p:txBody>
      </p:sp>
      <p:sp>
        <p:nvSpPr>
          <p:cNvPr id="62" name="object 62"/>
          <p:cNvSpPr txBox="1"/>
          <p:nvPr/>
        </p:nvSpPr>
        <p:spPr>
          <a:xfrm>
            <a:off x="5768929" y="6053832"/>
            <a:ext cx="786259" cy="702500"/>
          </a:xfrm>
          <a:prstGeom prst="rect">
            <a:avLst/>
          </a:prstGeom>
        </p:spPr>
        <p:txBody>
          <a:bodyPr vert="horz" wrap="square" lIns="0" tIns="0" rIns="0" bIns="0" rtlCol="0">
            <a:spAutoFit/>
          </a:bodyPr>
          <a:lstStyle/>
          <a:p>
            <a:pPr marL="8930">
              <a:lnSpc>
                <a:spcPts val="1758"/>
              </a:lnSpc>
              <a:tabLst>
                <a:tab pos="401377" algn="l"/>
              </a:tabLst>
            </a:pPr>
            <a:r>
              <a:rPr sz="2000" i="1" spc="169" dirty="0">
                <a:latin typeface="Trebuchet MS"/>
                <a:cs typeface="Trebuchet MS"/>
              </a:rPr>
              <a:t>j	j</a:t>
            </a:r>
            <a:endParaRPr sz="2000">
              <a:latin typeface="Trebuchet MS"/>
              <a:cs typeface="Trebuchet MS"/>
            </a:endParaRPr>
          </a:p>
          <a:p>
            <a:pPr marL="401377">
              <a:lnSpc>
                <a:spcPts val="1758"/>
              </a:lnSpc>
            </a:pPr>
            <a:r>
              <a:rPr sz="2000" i="1" spc="21" dirty="0">
                <a:latin typeface="Trebuchet MS"/>
                <a:cs typeface="Trebuchet MS"/>
              </a:rPr>
              <a:t>t</a:t>
            </a:r>
            <a:r>
              <a:rPr sz="2000" i="1" spc="876" dirty="0"/>
              <a:t>-</a:t>
            </a:r>
            <a:r>
              <a:rPr sz="2000" spc="28" dirty="0"/>
              <a:t>1</a:t>
            </a:r>
            <a:endParaRPr sz="2000"/>
          </a:p>
        </p:txBody>
      </p:sp>
      <p:sp>
        <p:nvSpPr>
          <p:cNvPr id="63" name="object 63"/>
          <p:cNvSpPr txBox="1"/>
          <p:nvPr/>
        </p:nvSpPr>
        <p:spPr>
          <a:xfrm>
            <a:off x="7164072" y="6030152"/>
            <a:ext cx="159841" cy="341953"/>
          </a:xfrm>
          <a:prstGeom prst="rect">
            <a:avLst/>
          </a:prstGeom>
        </p:spPr>
        <p:txBody>
          <a:bodyPr vert="horz" wrap="square" lIns="0" tIns="0" rIns="0" bIns="0" rtlCol="0">
            <a:spAutoFit/>
          </a:bodyPr>
          <a:lstStyle/>
          <a:p>
            <a:pPr marL="8930"/>
            <a:r>
              <a:rPr sz="2222" spc="-94" dirty="0">
                <a:latin typeface="Tahoma"/>
                <a:cs typeface="Tahoma"/>
              </a:rPr>
              <a:t>˜</a:t>
            </a:r>
            <a:endParaRPr sz="2222" dirty="0">
              <a:latin typeface="Tahoma"/>
              <a:cs typeface="Tahoma"/>
            </a:endParaRPr>
          </a:p>
        </p:txBody>
      </p:sp>
      <p:sp>
        <p:nvSpPr>
          <p:cNvPr id="64" name="object 64"/>
          <p:cNvSpPr txBox="1"/>
          <p:nvPr/>
        </p:nvSpPr>
        <p:spPr>
          <a:xfrm>
            <a:off x="6614329" y="6104616"/>
            <a:ext cx="567928" cy="341953"/>
          </a:xfrm>
          <a:prstGeom prst="rect">
            <a:avLst/>
          </a:prstGeom>
        </p:spPr>
        <p:txBody>
          <a:bodyPr vert="horz" wrap="square" lIns="0" tIns="0" rIns="0" bIns="0" rtlCol="0">
            <a:spAutoFit/>
          </a:bodyPr>
          <a:lstStyle/>
          <a:p>
            <a:pPr marL="8930">
              <a:tabLst>
                <a:tab pos="555410" algn="l"/>
              </a:tabLst>
            </a:pPr>
            <a:r>
              <a:rPr sz="2222" spc="120" dirty="0">
                <a:latin typeface="Tahoma"/>
                <a:cs typeface="Tahoma"/>
              </a:rPr>
              <a:t>+</a:t>
            </a:r>
            <a:r>
              <a:rPr sz="2222" spc="-197" dirty="0">
                <a:latin typeface="Tahoma"/>
                <a:cs typeface="Tahoma"/>
              </a:rPr>
              <a:t> </a:t>
            </a:r>
            <a:r>
              <a:rPr sz="2222" i="1" spc="52" dirty="0">
                <a:latin typeface="Georgia"/>
                <a:cs typeface="Georgia"/>
              </a:rPr>
              <a:t>z</a:t>
            </a:r>
            <a:r>
              <a:rPr sz="2222" i="1" dirty="0">
                <a:latin typeface="Georgia"/>
                <a:cs typeface="Georgia"/>
              </a:rPr>
              <a:t>	</a:t>
            </a:r>
            <a:r>
              <a:rPr sz="2222" i="1" spc="-1222" dirty="0">
                <a:latin typeface="Georgia"/>
                <a:cs typeface="Georgia"/>
              </a:rPr>
              <a:t>h</a:t>
            </a:r>
            <a:endParaRPr sz="2222">
              <a:latin typeface="Georgia"/>
              <a:cs typeface="Georgia"/>
            </a:endParaRPr>
          </a:p>
        </p:txBody>
      </p:sp>
      <p:sp>
        <p:nvSpPr>
          <p:cNvPr id="65" name="object 65"/>
          <p:cNvSpPr txBox="1"/>
          <p:nvPr/>
        </p:nvSpPr>
        <p:spPr>
          <a:xfrm>
            <a:off x="7041806" y="6053832"/>
            <a:ext cx="394246" cy="923330"/>
          </a:xfrm>
          <a:prstGeom prst="rect">
            <a:avLst/>
          </a:prstGeom>
        </p:spPr>
        <p:txBody>
          <a:bodyPr vert="horz" wrap="square" lIns="0" tIns="0" rIns="0" bIns="0" rtlCol="0">
            <a:spAutoFit/>
          </a:bodyPr>
          <a:lstStyle/>
          <a:p>
            <a:pPr marL="8930">
              <a:tabLst>
                <a:tab pos="291099" algn="l"/>
              </a:tabLst>
            </a:pPr>
            <a:r>
              <a:rPr sz="2000" i="1" spc="169" dirty="0">
                <a:latin typeface="Trebuchet MS"/>
                <a:cs typeface="Trebuchet MS"/>
              </a:rPr>
              <a:t>j	j</a:t>
            </a:r>
            <a:endParaRPr sz="2000">
              <a:latin typeface="Trebuchet MS"/>
              <a:cs typeface="Trebuchet MS"/>
            </a:endParaRPr>
          </a:p>
        </p:txBody>
      </p:sp>
      <p:sp>
        <p:nvSpPr>
          <p:cNvPr id="66" name="object 66"/>
          <p:cNvSpPr txBox="1"/>
          <p:nvPr/>
        </p:nvSpPr>
        <p:spPr>
          <a:xfrm>
            <a:off x="7029324" y="6258898"/>
            <a:ext cx="398710" cy="923330"/>
          </a:xfrm>
          <a:prstGeom prst="rect">
            <a:avLst/>
          </a:prstGeom>
        </p:spPr>
        <p:txBody>
          <a:bodyPr vert="horz" wrap="square" lIns="0" tIns="0" rIns="0" bIns="0" rtlCol="0">
            <a:spAutoFit/>
          </a:bodyPr>
          <a:lstStyle/>
          <a:p>
            <a:pPr marL="8930">
              <a:tabLst>
                <a:tab pos="303600" algn="l"/>
              </a:tabLst>
            </a:pPr>
            <a:r>
              <a:rPr sz="2000" i="1" spc="21" dirty="0">
                <a:latin typeface="Trebuchet MS"/>
                <a:cs typeface="Trebuchet MS"/>
              </a:rPr>
              <a:t>t	t</a:t>
            </a:r>
            <a:endParaRPr sz="2000">
              <a:latin typeface="Trebuchet MS"/>
              <a:cs typeface="Trebuchet MS"/>
            </a:endParaRPr>
          </a:p>
        </p:txBody>
      </p:sp>
      <p:sp>
        <p:nvSpPr>
          <p:cNvPr id="67" name="object 67"/>
          <p:cNvSpPr txBox="1"/>
          <p:nvPr/>
        </p:nvSpPr>
        <p:spPr>
          <a:xfrm>
            <a:off x="7443721" y="6104616"/>
            <a:ext cx="96441" cy="341953"/>
          </a:xfrm>
          <a:prstGeom prst="rect">
            <a:avLst/>
          </a:prstGeom>
        </p:spPr>
        <p:txBody>
          <a:bodyPr vert="horz" wrap="square" lIns="0" tIns="0" rIns="0" bIns="0" rtlCol="0">
            <a:spAutoFit/>
          </a:bodyPr>
          <a:lstStyle/>
          <a:p>
            <a:pPr marL="8930"/>
            <a:r>
              <a:rPr sz="2222" i="1" spc="18" dirty="0">
                <a:latin typeface="Georgia"/>
                <a:cs typeface="Georgia"/>
              </a:rPr>
              <a:t>,</a:t>
            </a:r>
            <a:endParaRPr sz="2222">
              <a:latin typeface="Georgia"/>
              <a:cs typeface="Georgia"/>
            </a:endParaRPr>
          </a:p>
        </p:txBody>
      </p:sp>
    </p:spTree>
    <p:extLst>
      <p:ext uri="{BB962C8B-B14F-4D97-AF65-F5344CB8AC3E}">
        <p14:creationId xmlns:p14="http://schemas.microsoft.com/office/powerpoint/2010/main" val="2620828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EE83B2-912B-8F44-9AAF-C5B31B01ABF5}"/>
              </a:ext>
            </a:extLst>
          </p:cNvPr>
          <p:cNvSpPr>
            <a:spLocks noGrp="1"/>
          </p:cNvSpPr>
          <p:nvPr>
            <p:ph type="title"/>
          </p:nvPr>
        </p:nvSpPr>
        <p:spPr/>
        <p:txBody>
          <a:bodyPr/>
          <a:lstStyle/>
          <a:p>
            <a:r>
              <a:rPr lang="en-US" dirty="0"/>
              <a:t>GRU</a:t>
            </a:r>
            <a:endParaRPr lang="ru-RU" dirty="0"/>
          </a:p>
        </p:txBody>
      </p:sp>
      <p:pic>
        <p:nvPicPr>
          <p:cNvPr id="4" name="Picture 2" descr="Recurrent Neural Networks (RNN), Gated Recurrent Units (GRU), and Long  Short-Term Memory (LSTM)">
            <a:extLst>
              <a:ext uri="{FF2B5EF4-FFF2-40B4-BE49-F238E27FC236}">
                <a16:creationId xmlns:a16="http://schemas.microsoft.com/office/drawing/2014/main" id="{7354D4F5-9805-0F4D-ADB0-3F3878C71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59" y="3177212"/>
            <a:ext cx="11284882" cy="3394281"/>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A98F64F2-2732-9C40-A377-139B5F829E96}"/>
              </a:ext>
            </a:extLst>
          </p:cNvPr>
          <p:cNvPicPr>
            <a:picLocks noChangeAspect="1"/>
          </p:cNvPicPr>
          <p:nvPr/>
        </p:nvPicPr>
        <p:blipFill>
          <a:blip r:embed="rId3"/>
          <a:stretch>
            <a:fillRect/>
          </a:stretch>
        </p:blipFill>
        <p:spPr>
          <a:xfrm>
            <a:off x="587388" y="1491216"/>
            <a:ext cx="6969112" cy="1207121"/>
          </a:xfrm>
          <a:prstGeom prst="rect">
            <a:avLst/>
          </a:prstGeom>
        </p:spPr>
      </p:pic>
      <p:pic>
        <p:nvPicPr>
          <p:cNvPr id="7" name="Рисунок 6">
            <a:extLst>
              <a:ext uri="{FF2B5EF4-FFF2-40B4-BE49-F238E27FC236}">
                <a16:creationId xmlns:a16="http://schemas.microsoft.com/office/drawing/2014/main" id="{B163F826-D737-2B47-A4A7-7067977A587F}"/>
              </a:ext>
            </a:extLst>
          </p:cNvPr>
          <p:cNvPicPr>
            <a:picLocks noChangeAspect="1"/>
          </p:cNvPicPr>
          <p:nvPr/>
        </p:nvPicPr>
        <p:blipFill>
          <a:blip r:embed="rId4"/>
          <a:stretch>
            <a:fillRect/>
          </a:stretch>
        </p:blipFill>
        <p:spPr>
          <a:xfrm>
            <a:off x="7941141" y="1491216"/>
            <a:ext cx="3797300" cy="1460500"/>
          </a:xfrm>
          <a:prstGeom prst="rect">
            <a:avLst/>
          </a:prstGeom>
        </p:spPr>
      </p:pic>
    </p:spTree>
    <p:extLst>
      <p:ext uri="{BB962C8B-B14F-4D97-AF65-F5344CB8AC3E}">
        <p14:creationId xmlns:p14="http://schemas.microsoft.com/office/powerpoint/2010/main" val="1984069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28CD86-3174-74A7-5E21-99FA3B9992D2}"/>
              </a:ext>
            </a:extLst>
          </p:cNvPr>
          <p:cNvSpPr>
            <a:spLocks noGrp="1"/>
          </p:cNvSpPr>
          <p:nvPr>
            <p:ph type="title"/>
          </p:nvPr>
        </p:nvSpPr>
        <p:spPr/>
        <p:txBody>
          <a:bodyPr/>
          <a:lstStyle/>
          <a:p>
            <a:r>
              <a:rPr lang="en-US" dirty="0"/>
              <a:t>Bidirectional LSTM</a:t>
            </a:r>
            <a:endParaRPr lang="ru-RU" dirty="0"/>
          </a:p>
        </p:txBody>
      </p:sp>
      <p:sp>
        <p:nvSpPr>
          <p:cNvPr id="3" name="Объект 2">
            <a:extLst>
              <a:ext uri="{FF2B5EF4-FFF2-40B4-BE49-F238E27FC236}">
                <a16:creationId xmlns:a16="http://schemas.microsoft.com/office/drawing/2014/main" id="{8A4098BC-462E-6781-64F7-1469CDD4DA8B}"/>
              </a:ext>
            </a:extLst>
          </p:cNvPr>
          <p:cNvSpPr>
            <a:spLocks noGrp="1"/>
          </p:cNvSpPr>
          <p:nvPr>
            <p:ph idx="1"/>
          </p:nvPr>
        </p:nvSpPr>
        <p:spPr>
          <a:xfrm>
            <a:off x="521463" y="2220481"/>
            <a:ext cx="3957019" cy="3962110"/>
          </a:xfrm>
        </p:spPr>
        <p:txBody>
          <a:bodyPr>
            <a:normAutofit fontScale="85000" lnSpcReduction="20000"/>
          </a:bodyPr>
          <a:lstStyle/>
          <a:p>
            <a:r>
              <a:rPr lang="ru-RU" dirty="0"/>
              <a:t>В простой </a:t>
            </a:r>
            <a:r>
              <a:rPr lang="en-US" dirty="0"/>
              <a:t>RNN </a:t>
            </a:r>
            <a:r>
              <a:rPr lang="ru-RU" dirty="0"/>
              <a:t>или </a:t>
            </a:r>
            <a:r>
              <a:rPr lang="en-US" dirty="0"/>
              <a:t>LSTM </a:t>
            </a:r>
            <a:r>
              <a:rPr lang="ru-RU" dirty="0"/>
              <a:t>мы каждый раз даем на вход следующее значение</a:t>
            </a:r>
          </a:p>
          <a:p>
            <a:endParaRPr lang="ru-RU" dirty="0"/>
          </a:p>
          <a:p>
            <a:r>
              <a:rPr lang="ru-RU" dirty="0"/>
              <a:t>В двунаправленной сети у нас уже две ячейки: одна предсказывает значение, зная все предыдущие, а вторая «читает» с конца</a:t>
            </a:r>
          </a:p>
          <a:p>
            <a:endParaRPr lang="ru-RU" dirty="0"/>
          </a:p>
          <a:p>
            <a:r>
              <a:rPr lang="ru-RU" dirty="0"/>
              <a:t>Двунаправленная сеть используется в известной языковой модели </a:t>
            </a:r>
            <a:r>
              <a:rPr lang="en-US" dirty="0" err="1"/>
              <a:t>ELMo</a:t>
            </a:r>
            <a:endParaRPr lang="ru-RU" dirty="0"/>
          </a:p>
        </p:txBody>
      </p:sp>
      <p:pic>
        <p:nvPicPr>
          <p:cNvPr id="4" name="Picture 2" descr="Introduction to RNN and LSTM">
            <a:extLst>
              <a:ext uri="{FF2B5EF4-FFF2-40B4-BE49-F238E27FC236}">
                <a16:creationId xmlns:a16="http://schemas.microsoft.com/office/drawing/2014/main" id="{71869F83-32EE-EAD5-B62A-559B178BD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001" y="310516"/>
            <a:ext cx="5535165" cy="21614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ymmetry | Free Full-Text | A Bidirectional LSTM Language Model for Code  Evaluation and Repair">
            <a:extLst>
              <a:ext uri="{FF2B5EF4-FFF2-40B4-BE49-F238E27FC236}">
                <a16:creationId xmlns:a16="http://schemas.microsoft.com/office/drawing/2014/main" id="{6D293F4B-5AB5-ABB5-7F0C-81975924A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098" y="2618509"/>
            <a:ext cx="7864564" cy="4239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988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50CC4B-DC97-34D6-B7A7-ADA4EAE3A113}"/>
              </a:ext>
            </a:extLst>
          </p:cNvPr>
          <p:cNvSpPr>
            <a:spLocks noGrp="1"/>
          </p:cNvSpPr>
          <p:nvPr>
            <p:ph type="title"/>
          </p:nvPr>
        </p:nvSpPr>
        <p:spPr/>
        <p:txBody>
          <a:bodyPr/>
          <a:lstStyle/>
          <a:p>
            <a:r>
              <a:rPr lang="en-US" dirty="0"/>
              <a:t>LSTM </a:t>
            </a:r>
            <a:r>
              <a:rPr lang="ru-RU" dirty="0"/>
              <a:t>из практики</a:t>
            </a:r>
          </a:p>
        </p:txBody>
      </p:sp>
      <p:sp>
        <p:nvSpPr>
          <p:cNvPr id="3" name="Объект 2">
            <a:extLst>
              <a:ext uri="{FF2B5EF4-FFF2-40B4-BE49-F238E27FC236}">
                <a16:creationId xmlns:a16="http://schemas.microsoft.com/office/drawing/2014/main" id="{BC0DDE78-0891-B9BB-56D1-07FAA3517BDF}"/>
              </a:ext>
            </a:extLst>
          </p:cNvPr>
          <p:cNvSpPr>
            <a:spLocks noGrp="1"/>
          </p:cNvSpPr>
          <p:nvPr>
            <p:ph idx="1"/>
          </p:nvPr>
        </p:nvSpPr>
        <p:spPr>
          <a:xfrm>
            <a:off x="8870375" y="3586836"/>
            <a:ext cx="3186544" cy="2976544"/>
          </a:xfrm>
        </p:spPr>
        <p:txBody>
          <a:bodyPr>
            <a:normAutofit/>
          </a:bodyPr>
          <a:lstStyle/>
          <a:p>
            <a:pPr marL="0" indent="0">
              <a:buNone/>
            </a:pPr>
            <a:r>
              <a:rPr lang="ru-RU" sz="2400" dirty="0"/>
              <a:t>Наша рекуррентная сеть </a:t>
            </a:r>
            <a:r>
              <a:rPr lang="ru-RU" sz="2400" b="1" dirty="0"/>
              <a:t>двунаправленная</a:t>
            </a:r>
          </a:p>
          <a:p>
            <a:pPr marL="0" indent="0">
              <a:buNone/>
            </a:pPr>
            <a:r>
              <a:rPr lang="ru-RU" sz="2400" dirty="0"/>
              <a:t>Состоит из: </a:t>
            </a:r>
          </a:p>
          <a:p>
            <a:r>
              <a:rPr lang="ru-RU" sz="2400" dirty="0"/>
              <a:t>двух слоев </a:t>
            </a:r>
            <a:r>
              <a:rPr lang="en-US" sz="2400" dirty="0"/>
              <a:t>LSTM</a:t>
            </a:r>
            <a:endParaRPr lang="ru-RU" sz="2400" dirty="0"/>
          </a:p>
          <a:p>
            <a:r>
              <a:rPr lang="ru-RU" sz="2400" dirty="0"/>
              <a:t>слой </a:t>
            </a:r>
            <a:r>
              <a:rPr lang="en-US" sz="2400" dirty="0"/>
              <a:t>dropout</a:t>
            </a:r>
            <a:endParaRPr lang="ru-RU" sz="2400" dirty="0"/>
          </a:p>
          <a:p>
            <a:r>
              <a:rPr lang="ru-RU" sz="2400" dirty="0" err="1"/>
              <a:t>полносвязный</a:t>
            </a:r>
            <a:r>
              <a:rPr lang="ru-RU" sz="2400" dirty="0"/>
              <a:t> выходной слой</a:t>
            </a:r>
          </a:p>
        </p:txBody>
      </p:sp>
      <p:pic>
        <p:nvPicPr>
          <p:cNvPr id="7" name="Рисунок 6">
            <a:extLst>
              <a:ext uri="{FF2B5EF4-FFF2-40B4-BE49-F238E27FC236}">
                <a16:creationId xmlns:a16="http://schemas.microsoft.com/office/drawing/2014/main" id="{E4BC35EE-812C-EDAA-6665-88159F9CE7C0}"/>
              </a:ext>
            </a:extLst>
          </p:cNvPr>
          <p:cNvPicPr>
            <a:picLocks noChangeAspect="1"/>
          </p:cNvPicPr>
          <p:nvPr/>
        </p:nvPicPr>
        <p:blipFill>
          <a:blip r:embed="rId2"/>
          <a:stretch>
            <a:fillRect/>
          </a:stretch>
        </p:blipFill>
        <p:spPr>
          <a:xfrm>
            <a:off x="931718" y="2160655"/>
            <a:ext cx="7772400" cy="3617343"/>
          </a:xfrm>
          <a:prstGeom prst="rect">
            <a:avLst/>
          </a:prstGeom>
        </p:spPr>
      </p:pic>
      <p:pic>
        <p:nvPicPr>
          <p:cNvPr id="8" name="Рисунок 7">
            <a:extLst>
              <a:ext uri="{FF2B5EF4-FFF2-40B4-BE49-F238E27FC236}">
                <a16:creationId xmlns:a16="http://schemas.microsoft.com/office/drawing/2014/main" id="{37721FC7-9E82-7D29-85C6-E358AA986ACB}"/>
              </a:ext>
            </a:extLst>
          </p:cNvPr>
          <p:cNvPicPr>
            <a:picLocks noChangeAspect="1"/>
          </p:cNvPicPr>
          <p:nvPr/>
        </p:nvPicPr>
        <p:blipFill>
          <a:blip r:embed="rId3"/>
          <a:stretch>
            <a:fillRect/>
          </a:stretch>
        </p:blipFill>
        <p:spPr>
          <a:xfrm>
            <a:off x="9183831" y="1834332"/>
            <a:ext cx="2255160" cy="1436832"/>
          </a:xfrm>
          <a:prstGeom prst="rect">
            <a:avLst/>
          </a:prstGeom>
        </p:spPr>
      </p:pic>
    </p:spTree>
    <p:extLst>
      <p:ext uri="{BB962C8B-B14F-4D97-AF65-F5344CB8AC3E}">
        <p14:creationId xmlns:p14="http://schemas.microsoft.com/office/powerpoint/2010/main" val="238998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E6147F-FF58-72BC-EAB8-9B5B93780132}"/>
              </a:ext>
            </a:extLst>
          </p:cNvPr>
          <p:cNvSpPr>
            <a:spLocks noGrp="1"/>
          </p:cNvSpPr>
          <p:nvPr>
            <p:ph type="title"/>
          </p:nvPr>
        </p:nvSpPr>
        <p:spPr/>
        <p:txBody>
          <a:bodyPr/>
          <a:lstStyle/>
          <a:p>
            <a:r>
              <a:rPr lang="en-US" dirty="0"/>
              <a:t>LSTM </a:t>
            </a:r>
            <a:r>
              <a:rPr lang="ru-RU" dirty="0"/>
              <a:t>из практики</a:t>
            </a:r>
          </a:p>
        </p:txBody>
      </p:sp>
      <p:sp>
        <p:nvSpPr>
          <p:cNvPr id="3" name="Объект 2">
            <a:extLst>
              <a:ext uri="{FF2B5EF4-FFF2-40B4-BE49-F238E27FC236}">
                <a16:creationId xmlns:a16="http://schemas.microsoft.com/office/drawing/2014/main" id="{88959D4B-8EEE-8A24-3D3E-F94A288E96A2}"/>
              </a:ext>
            </a:extLst>
          </p:cNvPr>
          <p:cNvSpPr>
            <a:spLocks noGrp="1"/>
          </p:cNvSpPr>
          <p:nvPr>
            <p:ph idx="1"/>
          </p:nvPr>
        </p:nvSpPr>
        <p:spPr>
          <a:xfrm>
            <a:off x="6386787" y="4797151"/>
            <a:ext cx="5541579" cy="1913505"/>
          </a:xfrm>
        </p:spPr>
        <p:txBody>
          <a:bodyPr>
            <a:normAutofit fontScale="70000" lnSpcReduction="20000"/>
          </a:bodyPr>
          <a:lstStyle/>
          <a:p>
            <a:r>
              <a:rPr lang="ru-RU" dirty="0"/>
              <a:t>В </a:t>
            </a:r>
            <a:r>
              <a:rPr lang="en-US" dirty="0" err="1"/>
              <a:t>PyTorch</a:t>
            </a:r>
            <a:r>
              <a:rPr lang="en-US" dirty="0"/>
              <a:t> </a:t>
            </a:r>
            <a:r>
              <a:rPr lang="ru-RU" dirty="0"/>
              <a:t>для каждой ячейки </a:t>
            </a:r>
            <a:r>
              <a:rPr lang="en-US" dirty="0"/>
              <a:t>LSTM </a:t>
            </a:r>
            <a:r>
              <a:rPr lang="ru-RU" dirty="0"/>
              <a:t>обучаются 4 группы параметров: </a:t>
            </a:r>
            <a:r>
              <a:rPr lang="en-US" dirty="0" err="1"/>
              <a:t>weight_i</a:t>
            </a:r>
            <a:r>
              <a:rPr lang="en-US" dirty="0"/>
              <a:t>, </a:t>
            </a:r>
            <a:r>
              <a:rPr lang="en-US" dirty="0" err="1"/>
              <a:t>weight_h</a:t>
            </a:r>
            <a:r>
              <a:rPr lang="en-US" dirty="0"/>
              <a:t>, </a:t>
            </a:r>
            <a:r>
              <a:rPr lang="en-US" dirty="0" err="1"/>
              <a:t>bias_i</a:t>
            </a:r>
            <a:r>
              <a:rPr lang="en-US" dirty="0"/>
              <a:t>, </a:t>
            </a:r>
            <a:r>
              <a:rPr lang="en-US" dirty="0" err="1"/>
              <a:t>bias_h</a:t>
            </a:r>
            <a:endParaRPr lang="en-US" dirty="0"/>
          </a:p>
          <a:p>
            <a:r>
              <a:rPr lang="ru-RU" dirty="0"/>
              <a:t>Каждая группа содержит по 4 части для 3 вентилей и состояния</a:t>
            </a:r>
          </a:p>
          <a:p>
            <a:r>
              <a:rPr lang="ru-RU" dirty="0"/>
              <a:t>В задании 2 слоя ячеек и в каждом ячейки прямого и обратного распространения</a:t>
            </a:r>
          </a:p>
        </p:txBody>
      </p:sp>
      <p:pic>
        <p:nvPicPr>
          <p:cNvPr id="4" name="Рисунок 3">
            <a:extLst>
              <a:ext uri="{FF2B5EF4-FFF2-40B4-BE49-F238E27FC236}">
                <a16:creationId xmlns:a16="http://schemas.microsoft.com/office/drawing/2014/main" id="{D7BE3160-AF26-0520-B107-6AB28454094A}"/>
              </a:ext>
            </a:extLst>
          </p:cNvPr>
          <p:cNvPicPr>
            <a:picLocks noChangeAspect="1"/>
          </p:cNvPicPr>
          <p:nvPr/>
        </p:nvPicPr>
        <p:blipFill>
          <a:blip r:embed="rId2"/>
          <a:stretch>
            <a:fillRect/>
          </a:stretch>
        </p:blipFill>
        <p:spPr>
          <a:xfrm>
            <a:off x="6838795" y="2821708"/>
            <a:ext cx="4368800" cy="1930400"/>
          </a:xfrm>
          <a:prstGeom prst="rect">
            <a:avLst/>
          </a:prstGeom>
        </p:spPr>
      </p:pic>
      <p:pic>
        <p:nvPicPr>
          <p:cNvPr id="5" name="Рисунок 4">
            <a:extLst>
              <a:ext uri="{FF2B5EF4-FFF2-40B4-BE49-F238E27FC236}">
                <a16:creationId xmlns:a16="http://schemas.microsoft.com/office/drawing/2014/main" id="{6C997460-A81B-14B9-7976-758D83196520}"/>
              </a:ext>
            </a:extLst>
          </p:cNvPr>
          <p:cNvPicPr>
            <a:picLocks noChangeAspect="1"/>
          </p:cNvPicPr>
          <p:nvPr/>
        </p:nvPicPr>
        <p:blipFill>
          <a:blip r:embed="rId3"/>
          <a:stretch>
            <a:fillRect/>
          </a:stretch>
        </p:blipFill>
        <p:spPr>
          <a:xfrm>
            <a:off x="754864" y="3311526"/>
            <a:ext cx="4368800" cy="3439268"/>
          </a:xfrm>
          <a:prstGeom prst="rect">
            <a:avLst/>
          </a:prstGeom>
        </p:spPr>
      </p:pic>
      <p:pic>
        <p:nvPicPr>
          <p:cNvPr id="6" name="Рисунок 5">
            <a:extLst>
              <a:ext uri="{FF2B5EF4-FFF2-40B4-BE49-F238E27FC236}">
                <a16:creationId xmlns:a16="http://schemas.microsoft.com/office/drawing/2014/main" id="{75A182CA-0C08-707C-91DF-6D6739BB812F}"/>
              </a:ext>
            </a:extLst>
          </p:cNvPr>
          <p:cNvPicPr>
            <a:picLocks noChangeAspect="1"/>
          </p:cNvPicPr>
          <p:nvPr/>
        </p:nvPicPr>
        <p:blipFill>
          <a:blip r:embed="rId4"/>
          <a:stretch>
            <a:fillRect/>
          </a:stretch>
        </p:blipFill>
        <p:spPr>
          <a:xfrm>
            <a:off x="850023" y="1619526"/>
            <a:ext cx="5054600" cy="1676400"/>
          </a:xfrm>
          <a:prstGeom prst="rect">
            <a:avLst/>
          </a:prstGeom>
        </p:spPr>
      </p:pic>
      <p:pic>
        <p:nvPicPr>
          <p:cNvPr id="7" name="Picture 4">
            <a:extLst>
              <a:ext uri="{FF2B5EF4-FFF2-40B4-BE49-F238E27FC236}">
                <a16:creationId xmlns:a16="http://schemas.microsoft.com/office/drawing/2014/main" id="{05D9CF1D-40CB-4E03-7E4B-BB2DDB6ACA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5982" y="147344"/>
            <a:ext cx="4681613" cy="2674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905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28CD86-3174-74A7-5E21-99FA3B9992D2}"/>
              </a:ext>
            </a:extLst>
          </p:cNvPr>
          <p:cNvSpPr>
            <a:spLocks noGrp="1"/>
          </p:cNvSpPr>
          <p:nvPr>
            <p:ph type="title"/>
          </p:nvPr>
        </p:nvSpPr>
        <p:spPr/>
        <p:txBody>
          <a:bodyPr/>
          <a:lstStyle/>
          <a:p>
            <a:r>
              <a:rPr lang="en-US" dirty="0"/>
              <a:t>RNN </a:t>
            </a:r>
            <a:r>
              <a:rPr lang="ru-RU" dirty="0"/>
              <a:t>для генерации текста</a:t>
            </a:r>
          </a:p>
        </p:txBody>
      </p:sp>
      <p:sp>
        <p:nvSpPr>
          <p:cNvPr id="3" name="Объект 2">
            <a:extLst>
              <a:ext uri="{FF2B5EF4-FFF2-40B4-BE49-F238E27FC236}">
                <a16:creationId xmlns:a16="http://schemas.microsoft.com/office/drawing/2014/main" id="{8A4098BC-462E-6781-64F7-1469CDD4DA8B}"/>
              </a:ext>
            </a:extLst>
          </p:cNvPr>
          <p:cNvSpPr>
            <a:spLocks noGrp="1"/>
          </p:cNvSpPr>
          <p:nvPr>
            <p:ph idx="1"/>
          </p:nvPr>
        </p:nvSpPr>
        <p:spPr>
          <a:xfrm>
            <a:off x="838199" y="1825625"/>
            <a:ext cx="10185401" cy="1435735"/>
          </a:xfrm>
        </p:spPr>
        <p:txBody>
          <a:bodyPr>
            <a:normAutofit fontScale="85000" lnSpcReduction="20000"/>
          </a:bodyPr>
          <a:lstStyle/>
          <a:p>
            <a:r>
              <a:rPr lang="ru-RU" dirty="0"/>
              <a:t>Рекуррентная нейронная сеть учитывает состояние ячейки для генерации нового символа</a:t>
            </a:r>
          </a:p>
          <a:p>
            <a:r>
              <a:rPr lang="ru-RU" dirty="0"/>
              <a:t>Здесь простой пример для генерации символов</a:t>
            </a:r>
          </a:p>
          <a:p>
            <a:r>
              <a:rPr lang="ru-RU" dirty="0"/>
              <a:t>Обычно генерируют слова или токены</a:t>
            </a:r>
          </a:p>
        </p:txBody>
      </p:sp>
      <p:pic>
        <p:nvPicPr>
          <p:cNvPr id="1026" name="Picture 2" descr="Notes on Deep Learning — RNN part 1 | by Venali Sonone | DataDrivenInvestor">
            <a:extLst>
              <a:ext uri="{FF2B5EF4-FFF2-40B4-BE49-F238E27FC236}">
                <a16:creationId xmlns:a16="http://schemas.microsoft.com/office/drawing/2014/main" id="{AE486A28-B26F-0076-CB3B-CEB65A7490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396297"/>
            <a:ext cx="7620000" cy="303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72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6656917" y="1841500"/>
            <a:ext cx="4582583"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a:solidFill>
                <a:schemeClr val="tx1"/>
              </a:solidFill>
            </a:endParaRPr>
          </a:p>
          <a:p>
            <a:pPr algn="ctr"/>
            <a:r>
              <a:rPr lang="en-US" sz="2667">
                <a:solidFill>
                  <a:schemeClr val="tx1"/>
                </a:solidFill>
                <a:latin typeface="Algerian" panose="020B0604020202020204" pitchFamily="82" charset="0"/>
              </a:rPr>
              <a:t>Dictionary</a:t>
            </a:r>
          </a:p>
          <a:p>
            <a:pPr algn="ctr"/>
            <a:endParaRPr lang="en-US" sz="2667">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7041120" y="3268568"/>
            <a:ext cx="3806797" cy="248600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507995" indent="-507995">
              <a:buClr>
                <a:schemeClr val="bg1"/>
              </a:buClr>
              <a:buFont typeface="+mj-lt"/>
              <a:buAutoNum type="arabicPeriod"/>
            </a:pPr>
            <a:r>
              <a:rPr lang="en-US" sz="2222">
                <a:solidFill>
                  <a:schemeClr val="tx1"/>
                </a:solidFill>
                <a:latin typeface="Algerian" panose="020B0604020202020204" pitchFamily="82" charset="0"/>
              </a:rPr>
              <a:t>A</a:t>
            </a:r>
          </a:p>
          <a:p>
            <a:pPr marL="507995" indent="-507995">
              <a:buClr>
                <a:schemeClr val="bg1"/>
              </a:buClr>
              <a:buFont typeface="+mj-lt"/>
              <a:buAutoNum type="arabicPeriod"/>
            </a:pPr>
            <a:r>
              <a:rPr lang="en-US" sz="2222">
                <a:solidFill>
                  <a:schemeClr val="tx1"/>
                </a:solidFill>
                <a:latin typeface="Algerian" panose="020B0604020202020204" pitchFamily="82" charset="0"/>
              </a:rPr>
              <a:t>An</a:t>
            </a:r>
          </a:p>
          <a:p>
            <a:pPr marL="507995" indent="-507995">
              <a:buClr>
                <a:schemeClr val="bg1"/>
              </a:buClr>
              <a:buFont typeface="+mj-lt"/>
              <a:buAutoNum type="arabicPeriod"/>
            </a:pPr>
            <a:r>
              <a:rPr lang="en-US" sz="2222">
                <a:solidFill>
                  <a:schemeClr val="tx1"/>
                </a:solidFill>
                <a:latin typeface="Algerian" panose="020B0604020202020204" pitchFamily="82" charset="0"/>
              </a:rPr>
              <a:t>And</a:t>
            </a:r>
          </a:p>
          <a:p>
            <a:pPr marL="507995" indent="-507995">
              <a:buClr>
                <a:schemeClr val="bg1"/>
              </a:buClr>
              <a:buFont typeface="+mj-lt"/>
              <a:buAutoNum type="arabicPeriod"/>
            </a:pPr>
            <a:r>
              <a:rPr lang="en-US" sz="2222">
                <a:solidFill>
                  <a:schemeClr val="tx1"/>
                </a:solidFill>
                <a:latin typeface="Algerian" panose="020B0604020202020204" pitchFamily="82" charset="0"/>
              </a:rPr>
              <a:t>At</a:t>
            </a:r>
          </a:p>
          <a:p>
            <a:pPr marL="507995" indent="-507995">
              <a:buClr>
                <a:schemeClr val="bg1"/>
              </a:buClr>
              <a:buFont typeface="+mj-lt"/>
              <a:buAutoNum type="arabicPeriod"/>
            </a:pPr>
            <a:r>
              <a:rPr lang="en-US" sz="2222">
                <a:solidFill>
                  <a:schemeClr val="tx1"/>
                </a:solidFill>
                <a:latin typeface="Algerian" panose="020B0604020202020204" pitchFamily="82" charset="0"/>
              </a:rPr>
              <a:t>Ate</a:t>
            </a:r>
          </a:p>
          <a:p>
            <a:pPr marL="507995" indent="-507995">
              <a:buClr>
                <a:schemeClr val="bg1"/>
              </a:buClr>
              <a:buFont typeface="+mj-lt"/>
              <a:buAutoNum type="arabicPeriod"/>
            </a:pPr>
            <a:r>
              <a:rPr lang="en-US" sz="2222">
                <a:solidFill>
                  <a:schemeClr val="tx1"/>
                </a:solidFill>
                <a:latin typeface="Algerian" panose="020B0604020202020204" pitchFamily="82" charset="0"/>
              </a:rPr>
              <a:t>Bark</a:t>
            </a:r>
          </a:p>
          <a:p>
            <a:pPr marL="507995" indent="-507995">
              <a:buClr>
                <a:schemeClr val="bg1"/>
              </a:buClr>
              <a:buFont typeface="+mj-lt"/>
              <a:buAutoNum type="arabicPeriod"/>
            </a:pPr>
            <a:r>
              <a:rPr lang="en-US" sz="2222">
                <a:solidFill>
                  <a:schemeClr val="tx1"/>
                </a:solidFill>
                <a:latin typeface="Algerian" panose="020B0604020202020204" pitchFamily="82" charset="0"/>
              </a:rPr>
              <a:t>Barked</a:t>
            </a:r>
          </a:p>
          <a:p>
            <a:pPr marL="507995" indent="-507995">
              <a:buClr>
                <a:schemeClr val="bg1"/>
              </a:buClr>
              <a:buFont typeface="+mj-lt"/>
              <a:buAutoNum type="arabicPeriod"/>
            </a:pPr>
            <a:r>
              <a:rPr lang="en-US" sz="2222">
                <a:solidFill>
                  <a:schemeClr val="tx1"/>
                </a:solidFill>
                <a:latin typeface="Algerian" panose="020B0604020202020204" pitchFamily="82" charset="0"/>
              </a:rPr>
              <a:t>Cat</a:t>
            </a:r>
          </a:p>
          <a:p>
            <a:pPr marL="507995" indent="-507995">
              <a:buClr>
                <a:schemeClr val="bg1"/>
              </a:buClr>
              <a:buFont typeface="+mj-lt"/>
              <a:buAutoNum type="arabicPeriod"/>
            </a:pPr>
            <a:r>
              <a:rPr lang="en-US" sz="2222">
                <a:solidFill>
                  <a:schemeClr val="tx1"/>
                </a:solidFill>
                <a:latin typeface="Algerian" panose="020B0604020202020204" pitchFamily="82" charset="0"/>
              </a:rPr>
              <a:t>Cats</a:t>
            </a:r>
          </a:p>
          <a:p>
            <a:pPr marL="507995" indent="-507995">
              <a:buClr>
                <a:schemeClr val="bg1"/>
              </a:buClr>
              <a:buFont typeface="+mj-lt"/>
              <a:buAutoNum type="arabicPeriod"/>
            </a:pPr>
            <a:r>
              <a:rPr lang="en-US" sz="2222">
                <a:solidFill>
                  <a:schemeClr val="tx1"/>
                </a:solidFill>
                <a:latin typeface="Algerian" panose="020B0604020202020204" pitchFamily="82" charset="0"/>
              </a:rPr>
              <a:t>Dog</a:t>
            </a:r>
          </a:p>
          <a:p>
            <a:pPr marL="507995" indent="-507995">
              <a:buClr>
                <a:schemeClr val="bg1"/>
              </a:buClr>
              <a:buFont typeface="+mj-lt"/>
              <a:buAutoNum type="arabicPeriod"/>
            </a:pPr>
            <a:r>
              <a:rPr lang="en-US" sz="2222">
                <a:solidFill>
                  <a:schemeClr val="tx1"/>
                </a:solidFill>
                <a:latin typeface="Algerian" panose="020B0604020202020204" pitchFamily="82" charset="0"/>
              </a:rPr>
              <a:t>Dogs</a:t>
            </a:r>
          </a:p>
          <a:p>
            <a:pPr marL="507995" indent="-507995">
              <a:buClr>
                <a:schemeClr val="bg1"/>
              </a:buClr>
              <a:buFont typeface="+mj-lt"/>
              <a:buAutoNum type="arabicPeriod"/>
            </a:pPr>
            <a:r>
              <a:rPr lang="en-US" sz="2222">
                <a:solidFill>
                  <a:schemeClr val="tx1"/>
                </a:solidFill>
                <a:latin typeface="Algerian" panose="020B0604020202020204" pitchFamily="82" charset="0"/>
              </a:rPr>
              <a:t>Eat</a:t>
            </a:r>
          </a:p>
          <a:p>
            <a:pPr algn="ctr">
              <a:lnSpc>
                <a:spcPct val="90000"/>
              </a:lnSpc>
            </a:pPr>
            <a:endParaRPr lang="en-US" sz="2222">
              <a:solidFill>
                <a:schemeClr val="tx1"/>
              </a:solidFill>
            </a:endParaRPr>
          </a:p>
        </p:txBody>
      </p:sp>
      <p:sp>
        <p:nvSpPr>
          <p:cNvPr id="6" name="TextBox 5">
            <a:extLst>
              <a:ext uri="{FF2B5EF4-FFF2-40B4-BE49-F238E27FC236}">
                <a16:creationId xmlns:a16="http://schemas.microsoft.com/office/drawing/2014/main" id="{E07E48A7-AAF1-4B94-B387-FDDE0B9DEAB4}"/>
              </a:ext>
            </a:extLst>
          </p:cNvPr>
          <p:cNvSpPr txBox="1"/>
          <p:nvPr/>
        </p:nvSpPr>
        <p:spPr>
          <a:xfrm>
            <a:off x="1344083" y="1841500"/>
            <a:ext cx="3956660" cy="5231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111">
                <a:solidFill>
                  <a:schemeClr val="tx1"/>
                </a:solidFill>
              </a:rPr>
              <a:t>“A dog barked at a cat.”</a:t>
            </a:r>
          </a:p>
        </p:txBody>
      </p:sp>
      <p:sp>
        <p:nvSpPr>
          <p:cNvPr id="7" name="TextBox 6">
            <a:extLst>
              <a:ext uri="{FF2B5EF4-FFF2-40B4-BE49-F238E27FC236}">
                <a16:creationId xmlns:a16="http://schemas.microsoft.com/office/drawing/2014/main" id="{6ECD7BBE-BAE5-4945-91D8-9B7EDB33DB36}"/>
              </a:ext>
            </a:extLst>
          </p:cNvPr>
          <p:cNvSpPr txBox="1"/>
          <p:nvPr/>
        </p:nvSpPr>
        <p:spPr>
          <a:xfrm>
            <a:off x="1740592" y="2816072"/>
            <a:ext cx="2787943" cy="5231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111" dirty="0">
                <a:solidFill>
                  <a:schemeClr val="tx1"/>
                </a:solidFill>
              </a:rPr>
              <a:t>[1, 10, 7, 4, 1, 8]</a:t>
            </a: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553720" y="447786"/>
            <a:ext cx="11084560" cy="656590"/>
          </a:xfrm>
        </p:spPr>
        <p:txBody>
          <a:bodyPr/>
          <a:lstStyle/>
          <a:p>
            <a:pPr algn="l"/>
            <a:r>
              <a:rPr lang="ru-RU" dirty="0">
                <a:solidFill>
                  <a:schemeClr val="tx1"/>
                </a:solidFill>
              </a:rPr>
              <a:t>Обработка текста</a:t>
            </a:r>
            <a:endParaRPr lang="en-US" dirty="0">
              <a:solidFill>
                <a:schemeClr val="tx1"/>
              </a:solidFill>
            </a:endParaRPr>
          </a:p>
        </p:txBody>
      </p:sp>
      <p:sp>
        <p:nvSpPr>
          <p:cNvPr id="2" name="Объект 2">
            <a:extLst>
              <a:ext uri="{FF2B5EF4-FFF2-40B4-BE49-F238E27FC236}">
                <a16:creationId xmlns:a16="http://schemas.microsoft.com/office/drawing/2014/main" id="{42237D6B-029D-6C28-8100-9E01D462D5DE}"/>
              </a:ext>
            </a:extLst>
          </p:cNvPr>
          <p:cNvSpPr>
            <a:spLocks noGrp="1"/>
          </p:cNvSpPr>
          <p:nvPr>
            <p:ph idx="1"/>
          </p:nvPr>
        </p:nvSpPr>
        <p:spPr>
          <a:xfrm>
            <a:off x="721006" y="3937000"/>
            <a:ext cx="4871720" cy="1603375"/>
          </a:xfrm>
        </p:spPr>
        <p:txBody>
          <a:bodyPr>
            <a:noAutofit/>
          </a:bodyPr>
          <a:lstStyle/>
          <a:p>
            <a:pPr marL="285750" indent="-285750">
              <a:buFont typeface="Arial" panose="020B0604020202020204" pitchFamily="34" charset="0"/>
              <a:buChar char="•"/>
            </a:pPr>
            <a:r>
              <a:rPr lang="ru-RU" sz="2000" dirty="0">
                <a:solidFill>
                  <a:schemeClr val="tx1"/>
                </a:solidFill>
              </a:rPr>
              <a:t>Составляем словарь слов – нумеруем все уникальные слова из нашего текста</a:t>
            </a:r>
          </a:p>
          <a:p>
            <a:pPr marL="285750" indent="-285750">
              <a:buFont typeface="Arial" panose="020B0604020202020204" pitchFamily="34" charset="0"/>
              <a:buChar char="•"/>
            </a:pPr>
            <a:endParaRPr lang="ru-RU" sz="2000" dirty="0">
              <a:solidFill>
                <a:schemeClr val="tx1"/>
              </a:solidFill>
            </a:endParaRPr>
          </a:p>
          <a:p>
            <a:pPr marL="285750" indent="-285750">
              <a:buFont typeface="Arial" panose="020B0604020202020204" pitchFamily="34" charset="0"/>
              <a:buChar char="•"/>
            </a:pPr>
            <a:r>
              <a:rPr lang="ru-RU" sz="2000" dirty="0">
                <a:solidFill>
                  <a:schemeClr val="tx1"/>
                </a:solidFill>
              </a:rPr>
              <a:t>Ставим в соответствие каждому уникальному слову какой-то нейрон (входной или выходной)</a:t>
            </a:r>
          </a:p>
        </p:txBody>
      </p:sp>
    </p:spTree>
    <p:extLst>
      <p:ext uri="{BB962C8B-B14F-4D97-AF65-F5344CB8AC3E}">
        <p14:creationId xmlns:p14="http://schemas.microsoft.com/office/powerpoint/2010/main" val="1424472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51E002-3F8B-B177-D5D7-01CEA09EBFCB}"/>
              </a:ext>
            </a:extLst>
          </p:cNvPr>
          <p:cNvSpPr>
            <a:spLocks noGrp="1"/>
          </p:cNvSpPr>
          <p:nvPr>
            <p:ph type="title"/>
          </p:nvPr>
        </p:nvSpPr>
        <p:spPr/>
        <p:txBody>
          <a:bodyPr/>
          <a:lstStyle/>
          <a:p>
            <a:r>
              <a:rPr lang="ru-RU" dirty="0"/>
              <a:t>Преобразование временных рядов</a:t>
            </a:r>
          </a:p>
        </p:txBody>
      </p:sp>
      <p:pic>
        <p:nvPicPr>
          <p:cNvPr id="2050" name="Picture 2" descr="Три подхода к прогнозированию продаж (чего угодно)">
            <a:extLst>
              <a:ext uri="{FF2B5EF4-FFF2-40B4-BE49-F238E27FC236}">
                <a16:creationId xmlns:a16="http://schemas.microsoft.com/office/drawing/2014/main" id="{524C406D-994B-19DE-1871-60E86A74A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150" y="1481812"/>
            <a:ext cx="8075699" cy="501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34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53720" y="447786"/>
            <a:ext cx="11084560" cy="656590"/>
          </a:xfrm>
        </p:spPr>
        <p:txBody>
          <a:bodyPr/>
          <a:lstStyle/>
          <a:p>
            <a:pPr algn="l"/>
            <a:r>
              <a:rPr lang="ru-RU" dirty="0" err="1">
                <a:solidFill>
                  <a:schemeClr val="tx1"/>
                </a:solidFill>
              </a:rPr>
              <a:t>Полносвязная</a:t>
            </a:r>
            <a:r>
              <a:rPr lang="ru-RU" dirty="0">
                <a:solidFill>
                  <a:schemeClr val="tx1"/>
                </a:solidFill>
              </a:rPr>
              <a:t> сеть для классификации</a:t>
            </a:r>
            <a:endParaRPr lang="en-US" dirty="0">
              <a:solidFill>
                <a:schemeClr val="tx1"/>
              </a:solidFill>
            </a:endParaRPr>
          </a:p>
        </p:txBody>
      </p:sp>
      <p:sp>
        <p:nvSpPr>
          <p:cNvPr id="3" name="Scroll: Vertical 2">
            <a:extLst>
              <a:ext uri="{FF2B5EF4-FFF2-40B4-BE49-F238E27FC236}">
                <a16:creationId xmlns:a16="http://schemas.microsoft.com/office/drawing/2014/main" id="{42E02F80-2BAC-46A7-ADF3-3FEC8DAC1254}"/>
              </a:ext>
            </a:extLst>
          </p:cNvPr>
          <p:cNvSpPr/>
          <p:nvPr/>
        </p:nvSpPr>
        <p:spPr>
          <a:xfrm>
            <a:off x="6656917" y="1841500"/>
            <a:ext cx="4582583"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dirty="0">
              <a:solidFill>
                <a:schemeClr val="tx1"/>
              </a:solidFill>
            </a:endParaRPr>
          </a:p>
          <a:p>
            <a:pPr algn="ctr"/>
            <a:r>
              <a:rPr lang="en-US" sz="2667" dirty="0">
                <a:solidFill>
                  <a:schemeClr val="tx1"/>
                </a:solidFill>
                <a:latin typeface="Algerian" panose="020B0604020202020204" pitchFamily="82" charset="0"/>
              </a:rPr>
              <a:t>Dictionary</a:t>
            </a:r>
          </a:p>
          <a:p>
            <a:pPr algn="ctr"/>
            <a:endParaRPr lang="en-US" sz="2667" dirty="0">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7041120" y="3268568"/>
            <a:ext cx="3806797" cy="248600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507995" indent="-507995">
              <a:buClr>
                <a:schemeClr val="bg1"/>
              </a:buClr>
              <a:buFont typeface="+mj-lt"/>
              <a:buAutoNum type="arabicPeriod"/>
            </a:pPr>
            <a:r>
              <a:rPr lang="en-US" sz="2222" dirty="0">
                <a:solidFill>
                  <a:schemeClr val="tx1"/>
                </a:solidFill>
                <a:latin typeface="Algerian" panose="020B0604020202020204" pitchFamily="82" charset="0"/>
              </a:rPr>
              <a:t>A</a:t>
            </a:r>
          </a:p>
          <a:p>
            <a:pPr marL="507995" indent="-507995">
              <a:buClr>
                <a:schemeClr val="bg1"/>
              </a:buClr>
              <a:buFont typeface="+mj-lt"/>
              <a:buAutoNum type="arabicPeriod"/>
            </a:pPr>
            <a:r>
              <a:rPr lang="en-US" sz="2222" dirty="0">
                <a:solidFill>
                  <a:schemeClr val="tx1"/>
                </a:solidFill>
                <a:latin typeface="Algerian" panose="020B0604020202020204" pitchFamily="82" charset="0"/>
              </a:rPr>
              <a:t>An</a:t>
            </a:r>
          </a:p>
          <a:p>
            <a:pPr marL="507995" indent="-507995">
              <a:buClr>
                <a:schemeClr val="bg1"/>
              </a:buClr>
              <a:buFont typeface="+mj-lt"/>
              <a:buAutoNum type="arabicPeriod"/>
            </a:pPr>
            <a:r>
              <a:rPr lang="en-US" sz="2222" dirty="0">
                <a:solidFill>
                  <a:schemeClr val="tx1"/>
                </a:solidFill>
                <a:latin typeface="Algerian" panose="020B0604020202020204" pitchFamily="82" charset="0"/>
              </a:rPr>
              <a:t>And</a:t>
            </a:r>
          </a:p>
          <a:p>
            <a:pPr marL="507995" indent="-507995">
              <a:buClr>
                <a:schemeClr val="bg1"/>
              </a:buClr>
              <a:buFont typeface="+mj-lt"/>
              <a:buAutoNum type="arabicPeriod"/>
            </a:pPr>
            <a:r>
              <a:rPr lang="en-US" sz="2222" dirty="0">
                <a:solidFill>
                  <a:schemeClr val="tx1"/>
                </a:solidFill>
                <a:latin typeface="Algerian" panose="020B0604020202020204" pitchFamily="82" charset="0"/>
              </a:rPr>
              <a:t>At</a:t>
            </a:r>
          </a:p>
          <a:p>
            <a:pPr marL="507995" indent="-507995">
              <a:buClr>
                <a:schemeClr val="bg1"/>
              </a:buClr>
              <a:buFont typeface="+mj-lt"/>
              <a:buAutoNum type="arabicPeriod"/>
            </a:pPr>
            <a:r>
              <a:rPr lang="en-US" sz="2222" dirty="0">
                <a:solidFill>
                  <a:schemeClr val="tx1"/>
                </a:solidFill>
                <a:latin typeface="Algerian" panose="020B0604020202020204" pitchFamily="82" charset="0"/>
              </a:rPr>
              <a:t>Ate</a:t>
            </a:r>
          </a:p>
          <a:p>
            <a:pPr marL="507995" indent="-507995">
              <a:buClr>
                <a:schemeClr val="bg1"/>
              </a:buClr>
              <a:buFont typeface="+mj-lt"/>
              <a:buAutoNum type="arabicPeriod"/>
            </a:pPr>
            <a:r>
              <a:rPr lang="en-US" sz="2222" dirty="0">
                <a:solidFill>
                  <a:schemeClr val="tx1"/>
                </a:solidFill>
                <a:latin typeface="Algerian" panose="020B0604020202020204" pitchFamily="82" charset="0"/>
              </a:rPr>
              <a:t>Bark</a:t>
            </a:r>
          </a:p>
          <a:p>
            <a:pPr marL="507995" indent="-507995">
              <a:buClr>
                <a:schemeClr val="bg1"/>
              </a:buClr>
              <a:buFont typeface="+mj-lt"/>
              <a:buAutoNum type="arabicPeriod"/>
            </a:pPr>
            <a:r>
              <a:rPr lang="en-US" sz="2222" dirty="0">
                <a:solidFill>
                  <a:schemeClr val="tx1"/>
                </a:solidFill>
                <a:latin typeface="Algerian" panose="020B0604020202020204" pitchFamily="82" charset="0"/>
              </a:rPr>
              <a:t>Barked</a:t>
            </a:r>
          </a:p>
          <a:p>
            <a:pPr marL="507995" indent="-507995">
              <a:buClr>
                <a:schemeClr val="bg1"/>
              </a:buClr>
              <a:buFont typeface="+mj-lt"/>
              <a:buAutoNum type="arabicPeriod"/>
            </a:pPr>
            <a:r>
              <a:rPr lang="en-US" sz="2222" dirty="0">
                <a:solidFill>
                  <a:schemeClr val="tx1"/>
                </a:solidFill>
                <a:latin typeface="Algerian" panose="020B0604020202020204" pitchFamily="82" charset="0"/>
              </a:rPr>
              <a:t>Cat</a:t>
            </a:r>
          </a:p>
          <a:p>
            <a:pPr marL="507995" indent="-507995">
              <a:buClr>
                <a:schemeClr val="bg1"/>
              </a:buClr>
              <a:buFont typeface="+mj-lt"/>
              <a:buAutoNum type="arabicPeriod"/>
            </a:pPr>
            <a:r>
              <a:rPr lang="en-US" sz="2222" dirty="0">
                <a:solidFill>
                  <a:schemeClr val="tx1"/>
                </a:solidFill>
                <a:latin typeface="Algerian" panose="020B0604020202020204" pitchFamily="82" charset="0"/>
              </a:rPr>
              <a:t>Cats</a:t>
            </a:r>
          </a:p>
          <a:p>
            <a:pPr marL="507995" indent="-507995">
              <a:buClr>
                <a:schemeClr val="bg1"/>
              </a:buClr>
              <a:buFont typeface="+mj-lt"/>
              <a:buAutoNum type="arabicPeriod"/>
            </a:pPr>
            <a:r>
              <a:rPr lang="en-US" sz="2222" dirty="0">
                <a:solidFill>
                  <a:schemeClr val="tx1"/>
                </a:solidFill>
                <a:latin typeface="Algerian" panose="020B0604020202020204" pitchFamily="82" charset="0"/>
              </a:rPr>
              <a:t>Dog</a:t>
            </a:r>
          </a:p>
          <a:p>
            <a:pPr marL="507995" indent="-507995">
              <a:buClr>
                <a:schemeClr val="bg1"/>
              </a:buClr>
              <a:buFont typeface="+mj-lt"/>
              <a:buAutoNum type="arabicPeriod"/>
            </a:pPr>
            <a:r>
              <a:rPr lang="en-US" sz="2222" dirty="0">
                <a:solidFill>
                  <a:schemeClr val="tx1"/>
                </a:solidFill>
                <a:latin typeface="Algerian" panose="020B0604020202020204" pitchFamily="82" charset="0"/>
              </a:rPr>
              <a:t>Dogs</a:t>
            </a:r>
          </a:p>
          <a:p>
            <a:pPr marL="507995" indent="-507995">
              <a:buClr>
                <a:schemeClr val="bg1"/>
              </a:buClr>
              <a:buFont typeface="+mj-lt"/>
              <a:buAutoNum type="arabicPeriod"/>
            </a:pPr>
            <a:r>
              <a:rPr lang="en-US" sz="2222" dirty="0">
                <a:solidFill>
                  <a:schemeClr val="tx1"/>
                </a:solidFill>
                <a:latin typeface="Algerian" panose="020B0604020202020204" pitchFamily="82" charset="0"/>
              </a:rPr>
              <a:t>Eat</a:t>
            </a:r>
          </a:p>
          <a:p>
            <a:pPr algn="ctr">
              <a:lnSpc>
                <a:spcPct val="90000"/>
              </a:lnSpc>
            </a:pPr>
            <a:endParaRPr lang="en-US" sz="2222" dirty="0">
              <a:solidFill>
                <a:schemeClr val="tx1"/>
              </a:solidFill>
            </a:endParaRPr>
          </a:p>
        </p:txBody>
      </p:sp>
      <p:grpSp>
        <p:nvGrpSpPr>
          <p:cNvPr id="6" name="Group 5">
            <a:extLst>
              <a:ext uri="{FF2B5EF4-FFF2-40B4-BE49-F238E27FC236}">
                <a16:creationId xmlns:a16="http://schemas.microsoft.com/office/drawing/2014/main" id="{667CE3F4-FA86-4A2B-8A78-DC23675EE20F}"/>
              </a:ext>
            </a:extLst>
          </p:cNvPr>
          <p:cNvGrpSpPr/>
          <p:nvPr/>
        </p:nvGrpSpPr>
        <p:grpSpPr>
          <a:xfrm>
            <a:off x="609313" y="2253071"/>
            <a:ext cx="5656021" cy="3879865"/>
            <a:chOff x="548381" y="2027764"/>
            <a:chExt cx="5090419" cy="3491878"/>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23721" y="3799630"/>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23721" y="3505479"/>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23721" y="3211326"/>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23721" y="2623020"/>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23721" y="2917172"/>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23721" y="2328866"/>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23721" y="2034712"/>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23721" y="4093784"/>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dirty="0">
                  <a:solidFill>
                    <a:schemeClr val="tx1"/>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23721" y="4387939"/>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23721" y="4682092"/>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23721" y="4976244"/>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23721" y="5270401"/>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Eat</a:t>
              </a:r>
            </a:p>
          </p:txBody>
        </p:sp>
        <p:sp>
          <p:nvSpPr>
            <p:cNvPr id="31" name="TextBox 30">
              <a:extLst>
                <a:ext uri="{FF2B5EF4-FFF2-40B4-BE49-F238E27FC236}">
                  <a16:creationId xmlns:a16="http://schemas.microsoft.com/office/drawing/2014/main" id="{72FA278C-F696-4C59-B914-5BACAF653CE2}"/>
                </a:ext>
              </a:extLst>
            </p:cNvPr>
            <p:cNvSpPr txBox="1"/>
            <p:nvPr/>
          </p:nvSpPr>
          <p:spPr>
            <a:xfrm>
              <a:off x="548381" y="3799631"/>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575158" y="485399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575158" y="485399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575158" y="480187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575158" y="450640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567288" y="421093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567287" y="391546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567287" y="361998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567287" y="332451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567287" y="302904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567287" y="273357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559418" y="243810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559417" y="214263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575158" y="444002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575158" y="444002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575158" y="444002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575158" y="444002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567288" y="421093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567287" y="391546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567287" y="361998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567287" y="332451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567287" y="302904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567287" y="273357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559418" y="243810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559417" y="214263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575158" y="402605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575158" y="402605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575158" y="402605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575158" y="402605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567288" y="402605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567287" y="391546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567287" y="361998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567287" y="332451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567287" y="302904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567287" y="273357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559418" y="243810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559417" y="214263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575158" y="361208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575158" y="361208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575158" y="361208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575158" y="361208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567288" y="361208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567287" y="361208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567287" y="361208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567287" y="332451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567287" y="302904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559418" y="243810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559417" y="214263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575158" y="319811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575158" y="319811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575158" y="319811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575158" y="319811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567288" y="319811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567287" y="319811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567287" y="319811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567287" y="319811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567287" y="302904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567287" y="273357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559418" y="243810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559417" y="214263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575158" y="278414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575158" y="278414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575158" y="278414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575158" y="278414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567288" y="278414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567287" y="278414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567287" y="278414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567287" y="278414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567287" y="273357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559418" y="243810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559417" y="214263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1309737"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1309739"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1309737" y="4687003"/>
              <a:ext cx="265420" cy="229740"/>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1309737"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1301868"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1301868" y="380059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1301867"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1301869" y="320964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1301867"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1301867"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1293998"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1293998"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548381" y="3505479"/>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548381" y="3211326"/>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548381" y="2623020"/>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548381" y="2917172"/>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548381" y="2328866"/>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548381" y="2034712"/>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548381" y="4093785"/>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548381" y="4387939"/>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548381" y="4682090"/>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548381" y="4976244"/>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548381" y="5270401"/>
              <a:ext cx="715079" cy="2492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567287" y="278414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223014" y="4853996"/>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223014" y="4853996"/>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223014" y="4801874"/>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223014" y="4506402"/>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223014" y="4210931"/>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223014" y="3915460"/>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223014" y="3619988"/>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223014" y="3324517"/>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223014" y="3029046"/>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223014" y="2733574"/>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223014" y="2438103"/>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223014" y="2142634"/>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223014" y="4440026"/>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223014" y="4440026"/>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223014" y="4440026"/>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223014" y="4440026"/>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223014" y="4210931"/>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223014" y="3915460"/>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223014" y="3619988"/>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223014" y="3324517"/>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223014" y="3029046"/>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223014" y="2733574"/>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223014" y="2438103"/>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223014" y="2142634"/>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223014" y="4026056"/>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223014" y="4026056"/>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223014" y="4026056"/>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223014" y="4026056"/>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223014" y="4026056"/>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223014" y="3915460"/>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223014" y="3619988"/>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223014" y="3324517"/>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223014" y="3029046"/>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223014" y="2733574"/>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223014" y="2438103"/>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223014" y="2142634"/>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223014" y="3612087"/>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223014" y="3612087"/>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223014" y="3612087"/>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223014" y="3612087"/>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223014" y="3612087"/>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223014" y="3612087"/>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223014" y="3612087"/>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223014" y="3324517"/>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223014" y="3029046"/>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223014" y="2438103"/>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223014" y="2142634"/>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223014" y="3198116"/>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223014" y="3198116"/>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223014" y="3198116"/>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223014" y="3198116"/>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223014" y="3198116"/>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223014" y="3198116"/>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223014" y="3198116"/>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223014" y="3198116"/>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223014" y="3029046"/>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223014" y="2733574"/>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223014" y="2438103"/>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223014" y="2142634"/>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223014" y="2784146"/>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223014" y="2784146"/>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223014" y="2784146"/>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223014" y="2784146"/>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223014" y="2784146"/>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223014" y="2784146"/>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223014" y="2784146"/>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223014" y="2784146"/>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223014" y="2733574"/>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223014" y="2438103"/>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223014" y="2142634"/>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12023"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12023"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12023" y="46870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12023"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9893"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9894" y="3800590"/>
              <a:ext cx="265420" cy="229739"/>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9894"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9894" y="3209648"/>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9894"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9894"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763"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763"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223014" y="2784146"/>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957593" y="47391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957593" y="432515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957593" y="391118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957593" y="349721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957593" y="308324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957593" y="26692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grpSp>
      <p:sp>
        <p:nvSpPr>
          <p:cNvPr id="788" name="Rectangle 787">
            <a:extLst>
              <a:ext uri="{FF2B5EF4-FFF2-40B4-BE49-F238E27FC236}">
                <a16:creationId xmlns:a16="http://schemas.microsoft.com/office/drawing/2014/main" id="{CB596E44-664B-4A68-AB1A-9376CF251B46}"/>
              </a:ext>
            </a:extLst>
          </p:cNvPr>
          <p:cNvSpPr/>
          <p:nvPr/>
        </p:nvSpPr>
        <p:spPr>
          <a:xfrm>
            <a:off x="932871" y="1532269"/>
            <a:ext cx="1304721" cy="536236"/>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rgbClr val="FFFFFF"/>
                </a:solidFill>
                <a:latin typeface="Trebuchet M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637054" y="1532269"/>
            <a:ext cx="1304721" cy="536236"/>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rgbClr val="FFFFFF"/>
                </a:solidFill>
                <a:latin typeface="Trebuchet MS"/>
              </a:rPr>
              <a:t>Outputs</a:t>
            </a:r>
          </a:p>
        </p:txBody>
      </p:sp>
      <p:pic>
        <p:nvPicPr>
          <p:cNvPr id="27" name="slide6-010-001">
            <a:hlinkClick r:id="" action="ppaction://media"/>
            <a:extLst>
              <a:ext uri="{FF2B5EF4-FFF2-40B4-BE49-F238E27FC236}">
                <a16:creationId xmlns:a16="http://schemas.microsoft.com/office/drawing/2014/main" id="{E4D1AEF4-91DE-4C32-8277-3B96CE0773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48686" y="344515"/>
            <a:ext cx="856212" cy="856212"/>
          </a:xfrm>
          <a:prstGeom prst="rect">
            <a:avLst/>
          </a:prstGeom>
        </p:spPr>
      </p:pic>
    </p:spTree>
    <p:extLst>
      <p:ext uri="{BB962C8B-B14F-4D97-AF65-F5344CB8AC3E}">
        <p14:creationId xmlns:p14="http://schemas.microsoft.com/office/powerpoint/2010/main" val="1521715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1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53720" y="447786"/>
            <a:ext cx="11084560" cy="656590"/>
          </a:xfrm>
        </p:spPr>
        <p:txBody>
          <a:bodyPr/>
          <a:lstStyle/>
          <a:p>
            <a:pPr algn="l"/>
            <a:r>
              <a:rPr lang="ru-RU" dirty="0" err="1">
                <a:solidFill>
                  <a:schemeClr val="tx1"/>
                </a:solidFill>
              </a:rPr>
              <a:t>Полносвязная</a:t>
            </a:r>
            <a:r>
              <a:rPr lang="ru-RU" dirty="0">
                <a:solidFill>
                  <a:schemeClr val="tx1"/>
                </a:solidFill>
              </a:rPr>
              <a:t> сеть для классификации</a:t>
            </a:r>
            <a:endParaRPr lang="en-US" dirty="0">
              <a:solidFill>
                <a:schemeClr val="tx1"/>
              </a:solidFill>
            </a:endParaRPr>
          </a:p>
        </p:txBody>
      </p:sp>
      <p:sp>
        <p:nvSpPr>
          <p:cNvPr id="3" name="Scroll: Vertical 2">
            <a:extLst>
              <a:ext uri="{FF2B5EF4-FFF2-40B4-BE49-F238E27FC236}">
                <a16:creationId xmlns:a16="http://schemas.microsoft.com/office/drawing/2014/main" id="{42E02F80-2BAC-46A7-ADF3-3FEC8DAC1254}"/>
              </a:ext>
            </a:extLst>
          </p:cNvPr>
          <p:cNvSpPr/>
          <p:nvPr/>
        </p:nvSpPr>
        <p:spPr>
          <a:xfrm>
            <a:off x="6656917" y="1841500"/>
            <a:ext cx="4582583"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a:solidFill>
                <a:schemeClr val="tx1"/>
              </a:solidFill>
            </a:endParaRPr>
          </a:p>
          <a:p>
            <a:pPr algn="ctr"/>
            <a:r>
              <a:rPr lang="en-US" sz="2667">
                <a:solidFill>
                  <a:schemeClr val="tx1"/>
                </a:solidFill>
                <a:latin typeface="Algerian" panose="020B0604020202020204" pitchFamily="82" charset="0"/>
              </a:rPr>
              <a:t>Dictionary</a:t>
            </a:r>
          </a:p>
          <a:p>
            <a:pPr algn="ctr"/>
            <a:endParaRPr lang="en-US" sz="2667">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7041120" y="3268568"/>
            <a:ext cx="3806797" cy="248600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507995" indent="-507995">
              <a:buClr>
                <a:schemeClr val="bg1"/>
              </a:buClr>
              <a:buFont typeface="+mj-lt"/>
              <a:buAutoNum type="arabicPeriod"/>
            </a:pPr>
            <a:r>
              <a:rPr lang="en-US" sz="2222">
                <a:solidFill>
                  <a:schemeClr val="tx1"/>
                </a:solidFill>
                <a:latin typeface="Algerian" panose="020B0604020202020204" pitchFamily="82" charset="0"/>
              </a:rPr>
              <a:t>A</a:t>
            </a:r>
          </a:p>
          <a:p>
            <a:pPr marL="507995" indent="-507995">
              <a:buClr>
                <a:schemeClr val="bg1"/>
              </a:buClr>
              <a:buFont typeface="+mj-lt"/>
              <a:buAutoNum type="arabicPeriod"/>
            </a:pPr>
            <a:r>
              <a:rPr lang="en-US" sz="2222">
                <a:solidFill>
                  <a:schemeClr val="tx1"/>
                </a:solidFill>
                <a:latin typeface="Algerian" panose="020B0604020202020204" pitchFamily="82" charset="0"/>
              </a:rPr>
              <a:t>An</a:t>
            </a:r>
          </a:p>
          <a:p>
            <a:pPr marL="507995" indent="-507995">
              <a:buClr>
                <a:schemeClr val="bg1"/>
              </a:buClr>
              <a:buFont typeface="+mj-lt"/>
              <a:buAutoNum type="arabicPeriod"/>
            </a:pPr>
            <a:r>
              <a:rPr lang="en-US" sz="2222">
                <a:solidFill>
                  <a:schemeClr val="tx1"/>
                </a:solidFill>
                <a:latin typeface="Algerian" panose="020B0604020202020204" pitchFamily="82" charset="0"/>
              </a:rPr>
              <a:t>And</a:t>
            </a:r>
          </a:p>
          <a:p>
            <a:pPr marL="507995" indent="-507995">
              <a:buClr>
                <a:schemeClr val="bg1"/>
              </a:buClr>
              <a:buFont typeface="+mj-lt"/>
              <a:buAutoNum type="arabicPeriod"/>
            </a:pPr>
            <a:r>
              <a:rPr lang="en-US" sz="2222">
                <a:solidFill>
                  <a:schemeClr val="tx1"/>
                </a:solidFill>
                <a:latin typeface="Algerian" panose="020B0604020202020204" pitchFamily="82" charset="0"/>
              </a:rPr>
              <a:t>At</a:t>
            </a:r>
          </a:p>
          <a:p>
            <a:pPr marL="507995" indent="-507995">
              <a:buClr>
                <a:schemeClr val="bg1"/>
              </a:buClr>
              <a:buFont typeface="+mj-lt"/>
              <a:buAutoNum type="arabicPeriod"/>
            </a:pPr>
            <a:r>
              <a:rPr lang="en-US" sz="2222">
                <a:solidFill>
                  <a:schemeClr val="tx1"/>
                </a:solidFill>
                <a:latin typeface="Algerian" panose="020B0604020202020204" pitchFamily="82" charset="0"/>
              </a:rPr>
              <a:t>Ate</a:t>
            </a:r>
          </a:p>
          <a:p>
            <a:pPr marL="507995" indent="-507995">
              <a:buClr>
                <a:schemeClr val="bg1"/>
              </a:buClr>
              <a:buFont typeface="+mj-lt"/>
              <a:buAutoNum type="arabicPeriod"/>
            </a:pPr>
            <a:r>
              <a:rPr lang="en-US" sz="2222">
                <a:solidFill>
                  <a:schemeClr val="tx1"/>
                </a:solidFill>
                <a:latin typeface="Algerian" panose="020B0604020202020204" pitchFamily="82" charset="0"/>
              </a:rPr>
              <a:t>Bark</a:t>
            </a:r>
          </a:p>
          <a:p>
            <a:pPr marL="507995" indent="-507995">
              <a:buClr>
                <a:schemeClr val="bg1"/>
              </a:buClr>
              <a:buFont typeface="+mj-lt"/>
              <a:buAutoNum type="arabicPeriod"/>
            </a:pPr>
            <a:r>
              <a:rPr lang="en-US" sz="2222">
                <a:solidFill>
                  <a:schemeClr val="tx1"/>
                </a:solidFill>
                <a:latin typeface="Algerian" panose="020B0604020202020204" pitchFamily="82" charset="0"/>
              </a:rPr>
              <a:t>Barked</a:t>
            </a:r>
          </a:p>
          <a:p>
            <a:pPr marL="507995" indent="-507995">
              <a:buClr>
                <a:schemeClr val="bg1"/>
              </a:buClr>
              <a:buFont typeface="+mj-lt"/>
              <a:buAutoNum type="arabicPeriod"/>
            </a:pPr>
            <a:r>
              <a:rPr lang="en-US" sz="2222">
                <a:solidFill>
                  <a:schemeClr val="tx1"/>
                </a:solidFill>
                <a:latin typeface="Algerian" panose="020B0604020202020204" pitchFamily="82" charset="0"/>
              </a:rPr>
              <a:t>Cat</a:t>
            </a:r>
          </a:p>
          <a:p>
            <a:pPr marL="507995" indent="-507995">
              <a:buClr>
                <a:schemeClr val="bg1"/>
              </a:buClr>
              <a:buFont typeface="+mj-lt"/>
              <a:buAutoNum type="arabicPeriod"/>
            </a:pPr>
            <a:r>
              <a:rPr lang="en-US" sz="2222">
                <a:solidFill>
                  <a:schemeClr val="tx1"/>
                </a:solidFill>
                <a:latin typeface="Algerian" panose="020B0604020202020204" pitchFamily="82" charset="0"/>
              </a:rPr>
              <a:t>Cats</a:t>
            </a:r>
          </a:p>
          <a:p>
            <a:pPr marL="507995" indent="-507995">
              <a:buClr>
                <a:schemeClr val="bg1"/>
              </a:buClr>
              <a:buFont typeface="+mj-lt"/>
              <a:buAutoNum type="arabicPeriod"/>
            </a:pPr>
            <a:r>
              <a:rPr lang="en-US" sz="2222">
                <a:solidFill>
                  <a:schemeClr val="tx1"/>
                </a:solidFill>
                <a:latin typeface="Algerian" panose="020B0604020202020204" pitchFamily="82" charset="0"/>
              </a:rPr>
              <a:t>Dog</a:t>
            </a:r>
          </a:p>
          <a:p>
            <a:pPr marL="507995" indent="-507995">
              <a:buClr>
                <a:schemeClr val="bg1"/>
              </a:buClr>
              <a:buFont typeface="+mj-lt"/>
              <a:buAutoNum type="arabicPeriod"/>
            </a:pPr>
            <a:r>
              <a:rPr lang="en-US" sz="2222">
                <a:solidFill>
                  <a:schemeClr val="tx1"/>
                </a:solidFill>
                <a:latin typeface="Algerian" panose="020B0604020202020204" pitchFamily="82" charset="0"/>
              </a:rPr>
              <a:t>Dogs</a:t>
            </a:r>
          </a:p>
          <a:p>
            <a:pPr marL="507995" indent="-507995">
              <a:buClr>
                <a:schemeClr val="bg1"/>
              </a:buClr>
              <a:buFont typeface="+mj-lt"/>
              <a:buAutoNum type="arabicPeriod"/>
            </a:pPr>
            <a:r>
              <a:rPr lang="en-US" sz="2222">
                <a:solidFill>
                  <a:schemeClr val="tx1"/>
                </a:solidFill>
                <a:latin typeface="Algerian" panose="020B0604020202020204" pitchFamily="82" charset="0"/>
              </a:rPr>
              <a:t>Eat</a:t>
            </a:r>
          </a:p>
          <a:p>
            <a:pPr algn="ctr">
              <a:lnSpc>
                <a:spcPct val="90000"/>
              </a:lnSpc>
            </a:pPr>
            <a:endParaRPr lang="en-US" sz="2222">
              <a:solidFill>
                <a:schemeClr val="tx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609313" y="2253070"/>
            <a:ext cx="5656021" cy="3879867"/>
            <a:chOff x="122961" y="1618451"/>
            <a:chExt cx="5620375" cy="385541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74785"/>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50%</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50008"/>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0%</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25232"/>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35%</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75678"/>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10%</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600454"/>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5%</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50900"/>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0%</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26123"/>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0%</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899562"/>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0%</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24339"/>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0%</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49117"/>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0%</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73893"/>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0%</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198675"/>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0%</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55414"/>
              <a:chOff x="122961" y="1618451"/>
              <a:chExt cx="4797133" cy="3855414"/>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74785"/>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0</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50008"/>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0</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25232"/>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0</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75678"/>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0</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600454"/>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0</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50900"/>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0</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26123"/>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0</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899562"/>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0</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24340"/>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0</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49117"/>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1</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73893"/>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0</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198675"/>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0</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932871" y="1532269"/>
            <a:ext cx="1304721" cy="536236"/>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rgbClr val="FFFFFF"/>
                </a:solidFill>
                <a:latin typeface="Trebuchet M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637054" y="1532269"/>
            <a:ext cx="1304721" cy="536236"/>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rgbClr val="FFFFFF"/>
                </a:solidFill>
                <a:latin typeface="Trebuchet MS"/>
              </a:rPr>
              <a:t>Outputs</a:t>
            </a:r>
          </a:p>
        </p:txBody>
      </p:sp>
    </p:spTree>
    <p:extLst>
      <p:ext uri="{BB962C8B-B14F-4D97-AF65-F5344CB8AC3E}">
        <p14:creationId xmlns:p14="http://schemas.microsoft.com/office/powerpoint/2010/main" val="986204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53720" y="447786"/>
            <a:ext cx="11084560" cy="656590"/>
          </a:xfrm>
        </p:spPr>
        <p:txBody>
          <a:bodyPr/>
          <a:lstStyle/>
          <a:p>
            <a:pPr algn="l"/>
            <a:r>
              <a:rPr lang="ru-RU" dirty="0">
                <a:solidFill>
                  <a:schemeClr val="tx1"/>
                </a:solidFill>
              </a:rPr>
              <a:t>Замена словаря на</a:t>
            </a:r>
            <a:r>
              <a:rPr lang="en-US" dirty="0">
                <a:solidFill>
                  <a:schemeClr val="tx1"/>
                </a:solidFill>
              </a:rPr>
              <a:t> embedding</a:t>
            </a:r>
            <a:r>
              <a:rPr lang="ru-RU" dirty="0">
                <a:solidFill>
                  <a:schemeClr val="tx1"/>
                </a:solidFill>
              </a:rPr>
              <a:t> </a:t>
            </a:r>
            <a:endParaRPr lang="en-US" dirty="0">
              <a:solidFill>
                <a:schemeClr val="tx1"/>
              </a:solidFill>
            </a:endParaRPr>
          </a:p>
        </p:txBody>
      </p:sp>
      <p:sp>
        <p:nvSpPr>
          <p:cNvPr id="3" name="Scroll: Vertical 2">
            <a:extLst>
              <a:ext uri="{FF2B5EF4-FFF2-40B4-BE49-F238E27FC236}">
                <a16:creationId xmlns:a16="http://schemas.microsoft.com/office/drawing/2014/main" id="{42E02F80-2BAC-46A7-ADF3-3FEC8DAC1254}"/>
              </a:ext>
            </a:extLst>
          </p:cNvPr>
          <p:cNvSpPr/>
          <p:nvPr/>
        </p:nvSpPr>
        <p:spPr>
          <a:xfrm>
            <a:off x="6656917" y="1841500"/>
            <a:ext cx="4582583"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a:solidFill>
                <a:schemeClr val="tx1"/>
              </a:solidFill>
            </a:endParaRPr>
          </a:p>
          <a:p>
            <a:pPr algn="ctr"/>
            <a:r>
              <a:rPr lang="en-US" sz="2667">
                <a:solidFill>
                  <a:schemeClr val="tx1"/>
                </a:solidFill>
                <a:latin typeface="Algerian" panose="020B0604020202020204" pitchFamily="82" charset="0"/>
              </a:rPr>
              <a:t>Bigger Dictionary</a:t>
            </a:r>
          </a:p>
          <a:p>
            <a:pPr algn="ctr"/>
            <a:endParaRPr lang="en-US" sz="2667">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7041120" y="3034667"/>
            <a:ext cx="3806797" cy="2953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3" rtlCol="0" anchor="ctr">
            <a:spAutoFit/>
          </a:bodyPr>
          <a:lstStyle/>
          <a:p>
            <a:pPr marL="507995" indent="-507995">
              <a:buClr>
                <a:schemeClr val="bg1"/>
              </a:buClr>
              <a:buFont typeface="+mj-lt"/>
              <a:buAutoNum type="arabicPeriod"/>
            </a:pPr>
            <a:r>
              <a:rPr lang="en-US" sz="556">
                <a:solidFill>
                  <a:schemeClr val="tx1"/>
                </a:solidFill>
                <a:latin typeface="Algerian" panose="020B0604020202020204" pitchFamily="82" charset="0"/>
              </a:rPr>
              <a:t>A</a:t>
            </a:r>
          </a:p>
          <a:p>
            <a:pPr marL="507995" indent="-507995">
              <a:buClr>
                <a:schemeClr val="bg1"/>
              </a:buClr>
              <a:buFont typeface="+mj-lt"/>
              <a:buAutoNum type="arabicPeriod"/>
            </a:pPr>
            <a:r>
              <a:rPr lang="en-US" sz="556">
                <a:solidFill>
                  <a:schemeClr val="tx1"/>
                </a:solidFill>
                <a:latin typeface="Algerian" panose="020B0604020202020204" pitchFamily="82" charset="0"/>
              </a:rPr>
              <a:t>An</a:t>
            </a:r>
          </a:p>
          <a:p>
            <a:pPr marL="507995" indent="-507995">
              <a:buClr>
                <a:schemeClr val="bg1"/>
              </a:buClr>
              <a:buFont typeface="+mj-lt"/>
              <a:buAutoNum type="arabicPeriod"/>
            </a:pPr>
            <a:r>
              <a:rPr lang="en-US" sz="556">
                <a:solidFill>
                  <a:schemeClr val="tx1"/>
                </a:solidFill>
                <a:latin typeface="Algerian" panose="020B0604020202020204" pitchFamily="82" charset="0"/>
              </a:rPr>
              <a:t>And</a:t>
            </a:r>
          </a:p>
          <a:p>
            <a:pPr marL="507995" indent="-507995">
              <a:buClr>
                <a:schemeClr val="bg1"/>
              </a:buClr>
              <a:buFont typeface="+mj-lt"/>
              <a:buAutoNum type="arabicPeriod"/>
            </a:pPr>
            <a:r>
              <a:rPr lang="en-US" sz="556">
                <a:solidFill>
                  <a:schemeClr val="tx1"/>
                </a:solidFill>
                <a:latin typeface="Algerian" panose="020B0604020202020204" pitchFamily="82" charset="0"/>
              </a:rPr>
              <a:t>At</a:t>
            </a:r>
          </a:p>
          <a:p>
            <a:pPr marL="507995" indent="-507995">
              <a:buClr>
                <a:schemeClr val="bg1"/>
              </a:buClr>
              <a:buFont typeface="+mj-lt"/>
              <a:buAutoNum type="arabicPeriod"/>
            </a:pPr>
            <a:r>
              <a:rPr lang="en-US" sz="556">
                <a:solidFill>
                  <a:schemeClr val="tx1"/>
                </a:solidFill>
                <a:latin typeface="Algerian" panose="020B0604020202020204" pitchFamily="82" charset="0"/>
              </a:rPr>
              <a:t>Ate</a:t>
            </a:r>
          </a:p>
          <a:p>
            <a:pPr marL="507995" indent="-507995">
              <a:buClr>
                <a:schemeClr val="bg1"/>
              </a:buClr>
              <a:buFont typeface="+mj-lt"/>
              <a:buAutoNum type="arabicPeriod"/>
            </a:pPr>
            <a:r>
              <a:rPr lang="en-US" sz="556">
                <a:solidFill>
                  <a:schemeClr val="tx1"/>
                </a:solidFill>
                <a:latin typeface="Algerian" panose="020B0604020202020204" pitchFamily="82" charset="0"/>
              </a:rPr>
              <a:t>Bark</a:t>
            </a:r>
          </a:p>
          <a:p>
            <a:pPr marL="507995" indent="-507995">
              <a:buClr>
                <a:schemeClr val="bg1"/>
              </a:buClr>
              <a:buFont typeface="+mj-lt"/>
              <a:buAutoNum type="arabicPeriod"/>
            </a:pPr>
            <a:r>
              <a:rPr lang="en-US" sz="556">
                <a:solidFill>
                  <a:schemeClr val="tx1"/>
                </a:solidFill>
                <a:latin typeface="Algerian" panose="020B0604020202020204" pitchFamily="82" charset="0"/>
              </a:rPr>
              <a:t>Barked</a:t>
            </a:r>
          </a:p>
          <a:p>
            <a:pPr marL="507995" indent="-507995">
              <a:buClr>
                <a:schemeClr val="bg1"/>
              </a:buClr>
              <a:buFont typeface="+mj-lt"/>
              <a:buAutoNum type="arabicPeriod"/>
            </a:pPr>
            <a:r>
              <a:rPr lang="en-US" sz="556">
                <a:solidFill>
                  <a:schemeClr val="tx1"/>
                </a:solidFill>
                <a:latin typeface="Algerian" panose="020B0604020202020204" pitchFamily="82" charset="0"/>
              </a:rPr>
              <a:t>Cat</a:t>
            </a:r>
          </a:p>
          <a:p>
            <a:pPr marL="507995" indent="-507995">
              <a:buClr>
                <a:schemeClr val="bg1"/>
              </a:buClr>
              <a:buFont typeface="+mj-lt"/>
              <a:buAutoNum type="arabicPeriod"/>
            </a:pPr>
            <a:r>
              <a:rPr lang="en-US" sz="556">
                <a:solidFill>
                  <a:schemeClr val="tx1"/>
                </a:solidFill>
                <a:latin typeface="Algerian" panose="020B0604020202020204" pitchFamily="82" charset="0"/>
              </a:rPr>
              <a:t>Cats</a:t>
            </a:r>
          </a:p>
          <a:p>
            <a:pPr marL="507995" indent="-507995">
              <a:buClr>
                <a:schemeClr val="bg1"/>
              </a:buClr>
              <a:buFont typeface="+mj-lt"/>
              <a:buAutoNum type="arabicPeriod"/>
            </a:pPr>
            <a:r>
              <a:rPr lang="en-US" sz="556">
                <a:solidFill>
                  <a:schemeClr val="tx1"/>
                </a:solidFill>
                <a:latin typeface="Algerian" panose="020B0604020202020204" pitchFamily="82" charset="0"/>
              </a:rPr>
              <a:t>Dog</a:t>
            </a:r>
          </a:p>
          <a:p>
            <a:pPr marL="507995" indent="-507995">
              <a:buClr>
                <a:schemeClr val="bg1"/>
              </a:buClr>
              <a:buFont typeface="+mj-lt"/>
              <a:buAutoNum type="arabicPeriod"/>
            </a:pPr>
            <a:r>
              <a:rPr lang="en-US" sz="556">
                <a:solidFill>
                  <a:schemeClr val="tx1"/>
                </a:solidFill>
                <a:latin typeface="Algerian" panose="020B0604020202020204" pitchFamily="82" charset="0"/>
              </a:rPr>
              <a:t>Dogs</a:t>
            </a:r>
          </a:p>
          <a:p>
            <a:pPr marL="507995" indent="-507995">
              <a:buClr>
                <a:schemeClr val="bg1"/>
              </a:buClr>
              <a:buFont typeface="+mj-lt"/>
              <a:buAutoNum type="arabicPeriod"/>
            </a:pPr>
            <a:r>
              <a:rPr lang="en-US" sz="556">
                <a:solidFill>
                  <a:schemeClr val="tx1"/>
                </a:solidFill>
                <a:latin typeface="Algerian" panose="020B0604020202020204" pitchFamily="82" charset="0"/>
              </a:rPr>
              <a:t>Eat</a:t>
            </a:r>
          </a:p>
          <a:p>
            <a:pPr marL="507995" indent="-507995">
              <a:buClr>
                <a:schemeClr val="bg1"/>
              </a:buClr>
              <a:buFont typeface="+mj-lt"/>
              <a:buAutoNum type="arabicPeriod"/>
            </a:pPr>
            <a:r>
              <a:rPr lang="en-US" sz="556">
                <a:solidFill>
                  <a:schemeClr val="tx1"/>
                </a:solidFill>
                <a:latin typeface="Algerian" panose="020B0604020202020204" pitchFamily="82" charset="0"/>
              </a:rPr>
              <a:t>Eaten</a:t>
            </a:r>
          </a:p>
          <a:p>
            <a:pPr marL="507995" indent="-507995">
              <a:buClr>
                <a:schemeClr val="bg1"/>
              </a:buClr>
              <a:buFont typeface="+mj-lt"/>
              <a:buAutoNum type="arabicPeriod"/>
            </a:pPr>
            <a:r>
              <a:rPr lang="en-US" sz="556">
                <a:solidFill>
                  <a:schemeClr val="tx1"/>
                </a:solidFill>
                <a:latin typeface="Algerian" panose="020B0604020202020204" pitchFamily="82" charset="0"/>
              </a:rPr>
              <a:t>A</a:t>
            </a:r>
          </a:p>
          <a:p>
            <a:pPr marL="507995" indent="-507995">
              <a:buClr>
                <a:schemeClr val="bg1"/>
              </a:buClr>
              <a:buFont typeface="+mj-lt"/>
              <a:buAutoNum type="arabicPeriod"/>
            </a:pPr>
            <a:r>
              <a:rPr lang="en-US" sz="556">
                <a:solidFill>
                  <a:schemeClr val="tx1"/>
                </a:solidFill>
                <a:latin typeface="Algerian" panose="020B0604020202020204" pitchFamily="82" charset="0"/>
              </a:rPr>
              <a:t>An</a:t>
            </a:r>
          </a:p>
          <a:p>
            <a:pPr marL="507995" indent="-507995">
              <a:buClr>
                <a:schemeClr val="bg1"/>
              </a:buClr>
              <a:buFont typeface="+mj-lt"/>
              <a:buAutoNum type="arabicPeriod"/>
            </a:pPr>
            <a:r>
              <a:rPr lang="en-US" sz="556">
                <a:solidFill>
                  <a:schemeClr val="tx1"/>
                </a:solidFill>
                <a:latin typeface="Algerian" panose="020B0604020202020204" pitchFamily="82" charset="0"/>
              </a:rPr>
              <a:t>And</a:t>
            </a:r>
          </a:p>
          <a:p>
            <a:pPr marL="507995" indent="-507995">
              <a:buClr>
                <a:schemeClr val="bg1"/>
              </a:buClr>
              <a:buFont typeface="+mj-lt"/>
              <a:buAutoNum type="arabicPeriod"/>
            </a:pPr>
            <a:r>
              <a:rPr lang="en-US" sz="556">
                <a:solidFill>
                  <a:schemeClr val="tx1"/>
                </a:solidFill>
                <a:latin typeface="Algerian" panose="020B0604020202020204" pitchFamily="82" charset="0"/>
              </a:rPr>
              <a:t>At</a:t>
            </a:r>
          </a:p>
          <a:p>
            <a:pPr marL="507995" indent="-507995">
              <a:buClr>
                <a:schemeClr val="bg1"/>
              </a:buClr>
              <a:buFont typeface="+mj-lt"/>
              <a:buAutoNum type="arabicPeriod"/>
            </a:pPr>
            <a:r>
              <a:rPr lang="en-US" sz="556">
                <a:solidFill>
                  <a:schemeClr val="tx1"/>
                </a:solidFill>
                <a:latin typeface="Algerian" panose="020B0604020202020204" pitchFamily="82" charset="0"/>
              </a:rPr>
              <a:t>Ate</a:t>
            </a:r>
          </a:p>
          <a:p>
            <a:pPr marL="507995" indent="-507995">
              <a:buClr>
                <a:schemeClr val="bg1"/>
              </a:buClr>
              <a:buFont typeface="+mj-lt"/>
              <a:buAutoNum type="arabicPeriod"/>
            </a:pPr>
            <a:r>
              <a:rPr lang="en-US" sz="556">
                <a:solidFill>
                  <a:schemeClr val="tx1"/>
                </a:solidFill>
                <a:latin typeface="Algerian" panose="020B0604020202020204" pitchFamily="82" charset="0"/>
              </a:rPr>
              <a:t>Bark</a:t>
            </a:r>
          </a:p>
          <a:p>
            <a:pPr marL="507995" indent="-507995">
              <a:buClr>
                <a:schemeClr val="bg1"/>
              </a:buClr>
              <a:buFont typeface="+mj-lt"/>
              <a:buAutoNum type="arabicPeriod"/>
            </a:pPr>
            <a:r>
              <a:rPr lang="en-US" sz="556">
                <a:solidFill>
                  <a:schemeClr val="tx1"/>
                </a:solidFill>
                <a:latin typeface="Algerian" panose="020B0604020202020204" pitchFamily="82" charset="0"/>
              </a:rPr>
              <a:t>Barked</a:t>
            </a:r>
          </a:p>
          <a:p>
            <a:pPr marL="507995" indent="-507995">
              <a:buClr>
                <a:schemeClr val="bg1"/>
              </a:buClr>
              <a:buFont typeface="+mj-lt"/>
              <a:buAutoNum type="arabicPeriod"/>
            </a:pPr>
            <a:r>
              <a:rPr lang="en-US" sz="556">
                <a:solidFill>
                  <a:schemeClr val="tx1"/>
                </a:solidFill>
                <a:latin typeface="Algerian" panose="020B0604020202020204" pitchFamily="82" charset="0"/>
              </a:rPr>
              <a:t>Cat</a:t>
            </a:r>
          </a:p>
          <a:p>
            <a:pPr marL="507995" indent="-507995">
              <a:buClr>
                <a:schemeClr val="bg1"/>
              </a:buClr>
              <a:buFont typeface="+mj-lt"/>
              <a:buAutoNum type="arabicPeriod"/>
            </a:pPr>
            <a:r>
              <a:rPr lang="en-US" sz="556">
                <a:solidFill>
                  <a:schemeClr val="tx1"/>
                </a:solidFill>
                <a:latin typeface="Algerian" panose="020B0604020202020204" pitchFamily="82" charset="0"/>
              </a:rPr>
              <a:t>Cats</a:t>
            </a:r>
          </a:p>
          <a:p>
            <a:pPr marL="507995" indent="-507995">
              <a:buClr>
                <a:schemeClr val="bg1"/>
              </a:buClr>
              <a:buFont typeface="+mj-lt"/>
              <a:buAutoNum type="arabicPeriod"/>
            </a:pPr>
            <a:r>
              <a:rPr lang="en-US" sz="556">
                <a:solidFill>
                  <a:schemeClr val="tx1"/>
                </a:solidFill>
                <a:latin typeface="Algerian" panose="020B0604020202020204" pitchFamily="82" charset="0"/>
              </a:rPr>
              <a:t>Dog</a:t>
            </a:r>
          </a:p>
          <a:p>
            <a:pPr marL="507995" indent="-507995">
              <a:buClr>
                <a:schemeClr val="bg1"/>
              </a:buClr>
              <a:buFont typeface="+mj-lt"/>
              <a:buAutoNum type="arabicPeriod"/>
            </a:pPr>
            <a:r>
              <a:rPr lang="en-US" sz="556">
                <a:solidFill>
                  <a:schemeClr val="tx1"/>
                </a:solidFill>
                <a:latin typeface="Algerian" panose="020B0604020202020204" pitchFamily="82" charset="0"/>
              </a:rPr>
              <a:t>Dogs</a:t>
            </a:r>
          </a:p>
          <a:p>
            <a:pPr marL="507995" indent="-507995">
              <a:buClr>
                <a:schemeClr val="bg1"/>
              </a:buClr>
              <a:buFont typeface="+mj-lt"/>
              <a:buAutoNum type="arabicPeriod"/>
            </a:pPr>
            <a:r>
              <a:rPr lang="en-US" sz="556">
                <a:solidFill>
                  <a:schemeClr val="tx1"/>
                </a:solidFill>
                <a:latin typeface="Algerian" panose="020B0604020202020204" pitchFamily="82" charset="0"/>
              </a:rPr>
              <a:t>Eat</a:t>
            </a:r>
          </a:p>
          <a:p>
            <a:pPr marL="507995" indent="-507995">
              <a:buClr>
                <a:schemeClr val="bg1"/>
              </a:buClr>
              <a:buFont typeface="+mj-lt"/>
              <a:buAutoNum type="arabicPeriod"/>
            </a:pPr>
            <a:r>
              <a:rPr lang="en-US" sz="556">
                <a:solidFill>
                  <a:schemeClr val="tx1"/>
                </a:solidFill>
                <a:latin typeface="Algerian" panose="020B0604020202020204" pitchFamily="82" charset="0"/>
              </a:rPr>
              <a:t>Eaten</a:t>
            </a:r>
          </a:p>
          <a:p>
            <a:pPr marL="507995" indent="-507995">
              <a:buClr>
                <a:schemeClr val="bg1"/>
              </a:buClr>
              <a:buFont typeface="+mj-lt"/>
              <a:buAutoNum type="arabicPeriod"/>
            </a:pPr>
            <a:r>
              <a:rPr lang="en-US" sz="556">
                <a:solidFill>
                  <a:schemeClr val="tx1"/>
                </a:solidFill>
                <a:latin typeface="Algerian" panose="020B0604020202020204" pitchFamily="82" charset="0"/>
              </a:rPr>
              <a:t>A</a:t>
            </a:r>
          </a:p>
          <a:p>
            <a:pPr marL="507995" indent="-507995">
              <a:buClr>
                <a:schemeClr val="bg1"/>
              </a:buClr>
              <a:buFont typeface="+mj-lt"/>
              <a:buAutoNum type="arabicPeriod"/>
            </a:pPr>
            <a:r>
              <a:rPr lang="en-US" sz="556">
                <a:solidFill>
                  <a:schemeClr val="tx1"/>
                </a:solidFill>
                <a:latin typeface="Algerian" panose="020B0604020202020204" pitchFamily="82" charset="0"/>
              </a:rPr>
              <a:t>An</a:t>
            </a:r>
          </a:p>
          <a:p>
            <a:pPr marL="507995" indent="-507995">
              <a:buClr>
                <a:schemeClr val="bg1"/>
              </a:buClr>
              <a:buFont typeface="+mj-lt"/>
              <a:buAutoNum type="arabicPeriod"/>
            </a:pPr>
            <a:r>
              <a:rPr lang="en-US" sz="556">
                <a:solidFill>
                  <a:schemeClr val="tx1"/>
                </a:solidFill>
                <a:latin typeface="Algerian" panose="020B0604020202020204" pitchFamily="82" charset="0"/>
              </a:rPr>
              <a:t>And</a:t>
            </a:r>
          </a:p>
          <a:p>
            <a:pPr marL="507995" indent="-507995">
              <a:buClr>
                <a:schemeClr val="bg1"/>
              </a:buClr>
              <a:buFont typeface="+mj-lt"/>
              <a:buAutoNum type="arabicPeriod"/>
            </a:pPr>
            <a:r>
              <a:rPr lang="en-US" sz="556">
                <a:solidFill>
                  <a:schemeClr val="tx1"/>
                </a:solidFill>
                <a:latin typeface="Algerian" panose="020B0604020202020204" pitchFamily="82" charset="0"/>
              </a:rPr>
              <a:t>At</a:t>
            </a:r>
          </a:p>
          <a:p>
            <a:pPr marL="507995" indent="-507995">
              <a:buClr>
                <a:schemeClr val="bg1"/>
              </a:buClr>
              <a:buFont typeface="+mj-lt"/>
              <a:buAutoNum type="arabicPeriod"/>
            </a:pPr>
            <a:r>
              <a:rPr lang="en-US" sz="556">
                <a:solidFill>
                  <a:schemeClr val="tx1"/>
                </a:solidFill>
                <a:latin typeface="Algerian" panose="020B0604020202020204" pitchFamily="82" charset="0"/>
              </a:rPr>
              <a:t>Ate</a:t>
            </a:r>
          </a:p>
          <a:p>
            <a:pPr marL="507995" indent="-507995">
              <a:buClr>
                <a:schemeClr val="bg1"/>
              </a:buClr>
              <a:buFont typeface="+mj-lt"/>
              <a:buAutoNum type="arabicPeriod"/>
            </a:pPr>
            <a:r>
              <a:rPr lang="en-US" sz="556">
                <a:solidFill>
                  <a:schemeClr val="tx1"/>
                </a:solidFill>
                <a:latin typeface="Algerian" panose="020B0604020202020204" pitchFamily="82" charset="0"/>
              </a:rPr>
              <a:t>Bark</a:t>
            </a:r>
          </a:p>
          <a:p>
            <a:pPr marL="507995" indent="-507995">
              <a:buClr>
                <a:schemeClr val="bg1"/>
              </a:buClr>
              <a:buFont typeface="+mj-lt"/>
              <a:buAutoNum type="arabicPeriod"/>
            </a:pPr>
            <a:r>
              <a:rPr lang="en-US" sz="556">
                <a:solidFill>
                  <a:schemeClr val="tx1"/>
                </a:solidFill>
                <a:latin typeface="Algerian" panose="020B0604020202020204" pitchFamily="82" charset="0"/>
              </a:rPr>
              <a:t>Barked</a:t>
            </a:r>
          </a:p>
          <a:p>
            <a:pPr marL="507995" indent="-507995">
              <a:buClr>
                <a:schemeClr val="bg1"/>
              </a:buClr>
              <a:buFont typeface="+mj-lt"/>
              <a:buAutoNum type="arabicPeriod"/>
            </a:pPr>
            <a:r>
              <a:rPr lang="en-US" sz="556">
                <a:solidFill>
                  <a:schemeClr val="tx1"/>
                </a:solidFill>
                <a:latin typeface="Algerian" panose="020B0604020202020204" pitchFamily="82" charset="0"/>
              </a:rPr>
              <a:t>Cat</a:t>
            </a:r>
          </a:p>
          <a:p>
            <a:pPr marL="507995" indent="-507995">
              <a:buClr>
                <a:schemeClr val="bg1"/>
              </a:buClr>
              <a:buFont typeface="+mj-lt"/>
              <a:buAutoNum type="arabicPeriod"/>
            </a:pPr>
            <a:r>
              <a:rPr lang="en-US" sz="556">
                <a:solidFill>
                  <a:schemeClr val="tx1"/>
                </a:solidFill>
                <a:latin typeface="Algerian" panose="020B0604020202020204" pitchFamily="82" charset="0"/>
              </a:rPr>
              <a:t>Cats</a:t>
            </a:r>
          </a:p>
          <a:p>
            <a:pPr marL="507995" indent="-507995">
              <a:buClr>
                <a:schemeClr val="bg1"/>
              </a:buClr>
              <a:buFont typeface="+mj-lt"/>
              <a:buAutoNum type="arabicPeriod"/>
            </a:pPr>
            <a:r>
              <a:rPr lang="en-US" sz="556">
                <a:solidFill>
                  <a:schemeClr val="tx1"/>
                </a:solidFill>
                <a:latin typeface="Algerian" panose="020B0604020202020204" pitchFamily="82" charset="0"/>
              </a:rPr>
              <a:t>Dog</a:t>
            </a:r>
          </a:p>
          <a:p>
            <a:pPr marL="507995" indent="-507995">
              <a:buClr>
                <a:schemeClr val="bg1"/>
              </a:buClr>
              <a:buFont typeface="+mj-lt"/>
              <a:buAutoNum type="arabicPeriod"/>
            </a:pPr>
            <a:r>
              <a:rPr lang="en-US" sz="556">
                <a:solidFill>
                  <a:schemeClr val="tx1"/>
                </a:solidFill>
                <a:latin typeface="Algerian" panose="020B0604020202020204" pitchFamily="82" charset="0"/>
              </a:rPr>
              <a:t>Dogs</a:t>
            </a:r>
          </a:p>
          <a:p>
            <a:pPr marL="507995" indent="-507995">
              <a:buClr>
                <a:schemeClr val="bg1"/>
              </a:buClr>
              <a:buFont typeface="+mj-lt"/>
              <a:buAutoNum type="arabicPeriod"/>
            </a:pPr>
            <a:r>
              <a:rPr lang="en-US" sz="556">
                <a:solidFill>
                  <a:schemeClr val="tx1"/>
                </a:solidFill>
                <a:latin typeface="Algerian" panose="020B0604020202020204" pitchFamily="82" charset="0"/>
              </a:rPr>
              <a:t>Eat</a:t>
            </a:r>
          </a:p>
          <a:p>
            <a:pPr marL="507995" indent="-507995">
              <a:buClr>
                <a:schemeClr val="bg1"/>
              </a:buClr>
              <a:buFont typeface="+mj-lt"/>
              <a:buAutoNum type="arabicPeriod"/>
            </a:pPr>
            <a:r>
              <a:rPr lang="en-US" sz="556">
                <a:solidFill>
                  <a:schemeClr val="tx1"/>
                </a:solidFill>
                <a:latin typeface="Algerian" panose="020B0604020202020204" pitchFamily="82" charset="0"/>
              </a:rPr>
              <a:t>Eaten</a:t>
            </a:r>
          </a:p>
          <a:p>
            <a:pPr marL="507995" indent="-507995">
              <a:buClr>
                <a:schemeClr val="bg1"/>
              </a:buClr>
              <a:buFont typeface="+mj-lt"/>
              <a:buAutoNum type="arabicPeriod"/>
            </a:pPr>
            <a:r>
              <a:rPr lang="en-US" sz="556">
                <a:solidFill>
                  <a:schemeClr val="tx1"/>
                </a:solidFill>
                <a:latin typeface="Algerian" panose="020B0604020202020204" pitchFamily="82" charset="0"/>
              </a:rPr>
              <a:t>A</a:t>
            </a:r>
          </a:p>
          <a:p>
            <a:pPr marL="507995" indent="-507995">
              <a:buClr>
                <a:schemeClr val="bg1"/>
              </a:buClr>
              <a:buFont typeface="+mj-lt"/>
              <a:buAutoNum type="arabicPeriod"/>
            </a:pPr>
            <a:r>
              <a:rPr lang="en-US" sz="556">
                <a:solidFill>
                  <a:schemeClr val="tx1"/>
                </a:solidFill>
                <a:latin typeface="Algerian" panose="020B0604020202020204" pitchFamily="82" charset="0"/>
              </a:rPr>
              <a:t>An</a:t>
            </a:r>
          </a:p>
          <a:p>
            <a:pPr marL="507995" indent="-507995">
              <a:buClr>
                <a:schemeClr val="bg1"/>
              </a:buClr>
              <a:buFont typeface="+mj-lt"/>
              <a:buAutoNum type="arabicPeriod"/>
            </a:pPr>
            <a:r>
              <a:rPr lang="en-US" sz="556">
                <a:solidFill>
                  <a:schemeClr val="tx1"/>
                </a:solidFill>
                <a:latin typeface="Algerian" panose="020B0604020202020204" pitchFamily="82" charset="0"/>
              </a:rPr>
              <a:t>And</a:t>
            </a:r>
          </a:p>
          <a:p>
            <a:pPr marL="507995" indent="-507995">
              <a:buClr>
                <a:schemeClr val="bg1"/>
              </a:buClr>
              <a:buFont typeface="+mj-lt"/>
              <a:buAutoNum type="arabicPeriod"/>
            </a:pPr>
            <a:r>
              <a:rPr lang="en-US" sz="556">
                <a:solidFill>
                  <a:schemeClr val="tx1"/>
                </a:solidFill>
                <a:latin typeface="Algerian" panose="020B0604020202020204" pitchFamily="82" charset="0"/>
              </a:rPr>
              <a:t>At</a:t>
            </a:r>
          </a:p>
          <a:p>
            <a:pPr marL="507995" indent="-507995">
              <a:buClr>
                <a:schemeClr val="bg1"/>
              </a:buClr>
              <a:buFont typeface="+mj-lt"/>
              <a:buAutoNum type="arabicPeriod"/>
            </a:pPr>
            <a:r>
              <a:rPr lang="en-US" sz="556">
                <a:solidFill>
                  <a:schemeClr val="tx1"/>
                </a:solidFill>
                <a:latin typeface="Algerian" panose="020B0604020202020204" pitchFamily="82" charset="0"/>
              </a:rPr>
              <a:t>Ate</a:t>
            </a:r>
          </a:p>
          <a:p>
            <a:pPr marL="507995" indent="-507995">
              <a:buClr>
                <a:schemeClr val="bg1"/>
              </a:buClr>
              <a:buFont typeface="+mj-lt"/>
              <a:buAutoNum type="arabicPeriod"/>
            </a:pPr>
            <a:r>
              <a:rPr lang="en-US" sz="556">
                <a:solidFill>
                  <a:schemeClr val="tx1"/>
                </a:solidFill>
                <a:latin typeface="Algerian" panose="020B0604020202020204" pitchFamily="82" charset="0"/>
              </a:rPr>
              <a:t>Bark</a:t>
            </a:r>
          </a:p>
          <a:p>
            <a:pPr marL="507995" indent="-507995">
              <a:buClr>
                <a:schemeClr val="bg1"/>
              </a:buClr>
              <a:buFont typeface="+mj-lt"/>
              <a:buAutoNum type="arabicPeriod"/>
            </a:pPr>
            <a:r>
              <a:rPr lang="en-US" sz="556">
                <a:solidFill>
                  <a:schemeClr val="tx1"/>
                </a:solidFill>
                <a:latin typeface="Algerian" panose="020B0604020202020204" pitchFamily="82" charset="0"/>
              </a:rPr>
              <a:t>Barked</a:t>
            </a:r>
          </a:p>
          <a:p>
            <a:pPr marL="507995" indent="-507995">
              <a:buClr>
                <a:schemeClr val="bg1"/>
              </a:buClr>
              <a:buFont typeface="+mj-lt"/>
              <a:buAutoNum type="arabicPeriod"/>
            </a:pPr>
            <a:r>
              <a:rPr lang="en-US" sz="556">
                <a:solidFill>
                  <a:schemeClr val="tx1"/>
                </a:solidFill>
                <a:latin typeface="Algerian" panose="020B0604020202020204" pitchFamily="82" charset="0"/>
              </a:rPr>
              <a:t>Cat</a:t>
            </a:r>
          </a:p>
          <a:p>
            <a:pPr marL="507995" indent="-507995">
              <a:buClr>
                <a:schemeClr val="bg1"/>
              </a:buClr>
              <a:buFont typeface="+mj-lt"/>
              <a:buAutoNum type="arabicPeriod"/>
            </a:pPr>
            <a:r>
              <a:rPr lang="en-US" sz="556">
                <a:solidFill>
                  <a:schemeClr val="tx1"/>
                </a:solidFill>
                <a:latin typeface="Algerian" panose="020B0604020202020204" pitchFamily="82" charset="0"/>
              </a:rPr>
              <a:t>Cats</a:t>
            </a:r>
          </a:p>
          <a:p>
            <a:pPr marL="507995" indent="-507995">
              <a:buClr>
                <a:schemeClr val="bg1"/>
              </a:buClr>
              <a:buFont typeface="+mj-lt"/>
              <a:buAutoNum type="arabicPeriod"/>
            </a:pPr>
            <a:r>
              <a:rPr lang="en-US" sz="556">
                <a:solidFill>
                  <a:schemeClr val="tx1"/>
                </a:solidFill>
                <a:latin typeface="Algerian" panose="020B0604020202020204" pitchFamily="82" charset="0"/>
              </a:rPr>
              <a:t>Dog</a:t>
            </a:r>
          </a:p>
          <a:p>
            <a:pPr marL="507995" indent="-507995">
              <a:buClr>
                <a:schemeClr val="bg1"/>
              </a:buClr>
              <a:buFont typeface="+mj-lt"/>
              <a:buAutoNum type="arabicPeriod"/>
            </a:pPr>
            <a:r>
              <a:rPr lang="en-US" sz="556">
                <a:solidFill>
                  <a:schemeClr val="tx1"/>
                </a:solidFill>
                <a:latin typeface="Algerian" panose="020B0604020202020204" pitchFamily="82" charset="0"/>
              </a:rPr>
              <a:t>Dogs</a:t>
            </a:r>
          </a:p>
          <a:p>
            <a:pPr marL="507995" indent="-507995">
              <a:buClr>
                <a:schemeClr val="bg1"/>
              </a:buClr>
              <a:buFont typeface="+mj-lt"/>
              <a:buAutoNum type="arabicPeriod"/>
            </a:pPr>
            <a:r>
              <a:rPr lang="en-US" sz="556">
                <a:solidFill>
                  <a:schemeClr val="tx1"/>
                </a:solidFill>
                <a:latin typeface="Algerian" panose="020B0604020202020204" pitchFamily="82" charset="0"/>
              </a:rPr>
              <a:t>Eat</a:t>
            </a:r>
          </a:p>
          <a:p>
            <a:pPr marL="507995" indent="-507995">
              <a:buClr>
                <a:schemeClr val="bg1"/>
              </a:buClr>
              <a:buFont typeface="+mj-lt"/>
              <a:buAutoNum type="arabicPeriod"/>
            </a:pPr>
            <a:r>
              <a:rPr lang="en-US" sz="556">
                <a:solidFill>
                  <a:schemeClr val="tx1"/>
                </a:solidFill>
                <a:latin typeface="Algerian" panose="020B0604020202020204" pitchFamily="82" charset="0"/>
              </a:rPr>
              <a:t>Eaten</a:t>
            </a:r>
          </a:p>
          <a:p>
            <a:pPr marL="507995" indent="-507995">
              <a:buClr>
                <a:schemeClr val="bg1"/>
              </a:buClr>
              <a:buFont typeface="+mj-lt"/>
              <a:buAutoNum type="arabicPeriod"/>
            </a:pPr>
            <a:r>
              <a:rPr lang="en-US" sz="556">
                <a:solidFill>
                  <a:schemeClr val="tx1"/>
                </a:solidFill>
                <a:latin typeface="Algerian" panose="020B0604020202020204" pitchFamily="82" charset="0"/>
              </a:rPr>
              <a:t>A</a:t>
            </a:r>
          </a:p>
          <a:p>
            <a:pPr marL="507995" indent="-507995">
              <a:buClr>
                <a:schemeClr val="bg1"/>
              </a:buClr>
              <a:buFont typeface="+mj-lt"/>
              <a:buAutoNum type="arabicPeriod"/>
            </a:pPr>
            <a:r>
              <a:rPr lang="en-US" sz="556">
                <a:solidFill>
                  <a:schemeClr val="tx1"/>
                </a:solidFill>
                <a:latin typeface="Algerian" panose="020B0604020202020204" pitchFamily="82" charset="0"/>
              </a:rPr>
              <a:t>An</a:t>
            </a:r>
          </a:p>
          <a:p>
            <a:pPr marL="507995" indent="-507995">
              <a:buClr>
                <a:schemeClr val="bg1"/>
              </a:buClr>
              <a:buFont typeface="+mj-lt"/>
              <a:buAutoNum type="arabicPeriod"/>
            </a:pPr>
            <a:r>
              <a:rPr lang="en-US" sz="556">
                <a:solidFill>
                  <a:schemeClr val="tx1"/>
                </a:solidFill>
                <a:latin typeface="Algerian" panose="020B0604020202020204" pitchFamily="82" charset="0"/>
              </a:rPr>
              <a:t>And</a:t>
            </a:r>
          </a:p>
          <a:p>
            <a:pPr marL="507995" indent="-507995">
              <a:buClr>
                <a:schemeClr val="bg1"/>
              </a:buClr>
              <a:buFont typeface="+mj-lt"/>
              <a:buAutoNum type="arabicPeriod"/>
            </a:pPr>
            <a:r>
              <a:rPr lang="en-US" sz="556">
                <a:solidFill>
                  <a:schemeClr val="tx1"/>
                </a:solidFill>
                <a:latin typeface="Algerian" panose="020B0604020202020204" pitchFamily="82" charset="0"/>
              </a:rPr>
              <a:t>At</a:t>
            </a:r>
          </a:p>
          <a:p>
            <a:pPr marL="507995" indent="-507995">
              <a:buClr>
                <a:schemeClr val="bg1"/>
              </a:buClr>
              <a:buFont typeface="+mj-lt"/>
              <a:buAutoNum type="arabicPeriod"/>
            </a:pPr>
            <a:r>
              <a:rPr lang="en-US" sz="556">
                <a:solidFill>
                  <a:schemeClr val="tx1"/>
                </a:solidFill>
                <a:latin typeface="Algerian" panose="020B0604020202020204" pitchFamily="82" charset="0"/>
              </a:rPr>
              <a:t>Ate</a:t>
            </a:r>
          </a:p>
          <a:p>
            <a:pPr marL="507995" indent="-507995">
              <a:buClr>
                <a:schemeClr val="bg1"/>
              </a:buClr>
              <a:buFont typeface="+mj-lt"/>
              <a:buAutoNum type="arabicPeriod"/>
            </a:pPr>
            <a:r>
              <a:rPr lang="en-US" sz="556">
                <a:solidFill>
                  <a:schemeClr val="tx1"/>
                </a:solidFill>
                <a:latin typeface="Algerian" panose="020B0604020202020204" pitchFamily="82" charset="0"/>
              </a:rPr>
              <a:t>Bark</a:t>
            </a:r>
          </a:p>
          <a:p>
            <a:pPr marL="507995" indent="-507995">
              <a:buClr>
                <a:schemeClr val="bg1"/>
              </a:buClr>
              <a:buFont typeface="+mj-lt"/>
              <a:buAutoNum type="arabicPeriod"/>
            </a:pPr>
            <a:r>
              <a:rPr lang="en-US" sz="556">
                <a:solidFill>
                  <a:schemeClr val="tx1"/>
                </a:solidFill>
                <a:latin typeface="Algerian" panose="020B0604020202020204" pitchFamily="82" charset="0"/>
              </a:rPr>
              <a:t>Barked</a:t>
            </a:r>
          </a:p>
          <a:p>
            <a:pPr marL="507995" indent="-507995">
              <a:buClr>
                <a:schemeClr val="bg1"/>
              </a:buClr>
              <a:buFont typeface="+mj-lt"/>
              <a:buAutoNum type="arabicPeriod"/>
            </a:pPr>
            <a:r>
              <a:rPr lang="en-US" sz="556">
                <a:solidFill>
                  <a:schemeClr val="tx1"/>
                </a:solidFill>
                <a:latin typeface="Algerian" panose="020B0604020202020204" pitchFamily="82" charset="0"/>
              </a:rPr>
              <a:t>Cat</a:t>
            </a:r>
          </a:p>
          <a:p>
            <a:pPr marL="507995" indent="-507995">
              <a:buClr>
                <a:schemeClr val="bg1"/>
              </a:buClr>
              <a:buFont typeface="+mj-lt"/>
              <a:buAutoNum type="arabicPeriod"/>
            </a:pPr>
            <a:r>
              <a:rPr lang="en-US" sz="556">
                <a:solidFill>
                  <a:schemeClr val="tx1"/>
                </a:solidFill>
                <a:latin typeface="Algerian" panose="020B0604020202020204" pitchFamily="82" charset="0"/>
              </a:rPr>
              <a:t>Cats</a:t>
            </a:r>
          </a:p>
          <a:p>
            <a:pPr marL="507995" indent="-507995">
              <a:buClr>
                <a:schemeClr val="bg1"/>
              </a:buClr>
              <a:buFont typeface="+mj-lt"/>
              <a:buAutoNum type="arabicPeriod"/>
            </a:pPr>
            <a:r>
              <a:rPr lang="en-US" sz="556">
                <a:solidFill>
                  <a:schemeClr val="tx1"/>
                </a:solidFill>
                <a:latin typeface="Algerian" panose="020B0604020202020204" pitchFamily="82" charset="0"/>
              </a:rPr>
              <a:t>Dog</a:t>
            </a:r>
          </a:p>
          <a:p>
            <a:pPr marL="507995" indent="-507995">
              <a:buClr>
                <a:schemeClr val="bg1"/>
              </a:buClr>
              <a:buFont typeface="+mj-lt"/>
              <a:buAutoNum type="arabicPeriod"/>
            </a:pPr>
            <a:r>
              <a:rPr lang="en-US" sz="556">
                <a:solidFill>
                  <a:schemeClr val="tx1"/>
                </a:solidFill>
                <a:latin typeface="Algerian" panose="020B0604020202020204" pitchFamily="82" charset="0"/>
              </a:rPr>
              <a:t>Dogs</a:t>
            </a:r>
          </a:p>
          <a:p>
            <a:pPr marL="507995" indent="-507995">
              <a:buClr>
                <a:schemeClr val="bg1"/>
              </a:buClr>
              <a:buFont typeface="+mj-lt"/>
              <a:buAutoNum type="arabicPeriod"/>
            </a:pPr>
            <a:r>
              <a:rPr lang="en-US" sz="556">
                <a:solidFill>
                  <a:schemeClr val="tx1"/>
                </a:solidFill>
                <a:latin typeface="Algerian" panose="020B0604020202020204" pitchFamily="82" charset="0"/>
              </a:rPr>
              <a:t>Eat</a:t>
            </a:r>
          </a:p>
          <a:p>
            <a:pPr marL="507995" indent="-507995">
              <a:buClr>
                <a:schemeClr val="bg1"/>
              </a:buClr>
              <a:buFont typeface="+mj-lt"/>
              <a:buAutoNum type="arabicPeriod"/>
            </a:pPr>
            <a:r>
              <a:rPr lang="en-US" sz="556">
                <a:solidFill>
                  <a:schemeClr val="tx1"/>
                </a:solidFill>
                <a:latin typeface="Algerian" panose="020B0604020202020204" pitchFamily="82" charset="0"/>
              </a:rPr>
              <a:t>Eaten</a:t>
            </a:r>
          </a:p>
          <a:p>
            <a:pPr marL="507995" indent="-507995">
              <a:buClr>
                <a:schemeClr val="bg1"/>
              </a:buClr>
              <a:buFont typeface="+mj-lt"/>
              <a:buAutoNum type="arabicPeriod"/>
            </a:pPr>
            <a:r>
              <a:rPr lang="en-US" sz="556">
                <a:solidFill>
                  <a:schemeClr val="tx1"/>
                </a:solidFill>
                <a:latin typeface="Algerian" panose="020B0604020202020204" pitchFamily="82" charset="0"/>
              </a:rPr>
              <a:t>A</a:t>
            </a:r>
          </a:p>
          <a:p>
            <a:pPr marL="507995" indent="-507995">
              <a:buClr>
                <a:schemeClr val="bg1"/>
              </a:buClr>
              <a:buFont typeface="+mj-lt"/>
              <a:buAutoNum type="arabicPeriod"/>
            </a:pPr>
            <a:r>
              <a:rPr lang="en-US" sz="556">
                <a:solidFill>
                  <a:schemeClr val="tx1"/>
                </a:solidFill>
                <a:latin typeface="Algerian" panose="020B0604020202020204" pitchFamily="82" charset="0"/>
              </a:rPr>
              <a:t>An</a:t>
            </a:r>
          </a:p>
          <a:p>
            <a:pPr marL="507995" indent="-507995">
              <a:buClr>
                <a:schemeClr val="bg1"/>
              </a:buClr>
              <a:buFont typeface="+mj-lt"/>
              <a:buAutoNum type="arabicPeriod"/>
            </a:pPr>
            <a:r>
              <a:rPr lang="en-US" sz="556">
                <a:solidFill>
                  <a:schemeClr val="tx1"/>
                </a:solidFill>
                <a:latin typeface="Algerian" panose="020B0604020202020204" pitchFamily="82" charset="0"/>
              </a:rPr>
              <a:t>And</a:t>
            </a:r>
          </a:p>
          <a:p>
            <a:pPr marL="507995" indent="-507995">
              <a:buClr>
                <a:schemeClr val="bg1"/>
              </a:buClr>
              <a:buFont typeface="+mj-lt"/>
              <a:buAutoNum type="arabicPeriod"/>
            </a:pPr>
            <a:r>
              <a:rPr lang="en-US" sz="556">
                <a:solidFill>
                  <a:schemeClr val="tx1"/>
                </a:solidFill>
                <a:latin typeface="Algerian" panose="020B0604020202020204" pitchFamily="82" charset="0"/>
              </a:rPr>
              <a:t>At</a:t>
            </a:r>
          </a:p>
          <a:p>
            <a:pPr marL="507995" indent="-507995">
              <a:buClr>
                <a:schemeClr val="bg1"/>
              </a:buClr>
              <a:buFont typeface="+mj-lt"/>
              <a:buAutoNum type="arabicPeriod"/>
            </a:pPr>
            <a:r>
              <a:rPr lang="en-US" sz="556">
                <a:solidFill>
                  <a:schemeClr val="tx1"/>
                </a:solidFill>
                <a:latin typeface="Algerian" panose="020B0604020202020204" pitchFamily="82" charset="0"/>
              </a:rPr>
              <a:t>Ate</a:t>
            </a:r>
          </a:p>
          <a:p>
            <a:pPr marL="507995" indent="-507995">
              <a:buClr>
                <a:schemeClr val="bg1"/>
              </a:buClr>
              <a:buFont typeface="+mj-lt"/>
              <a:buAutoNum type="arabicPeriod"/>
            </a:pPr>
            <a:r>
              <a:rPr lang="en-US" sz="556">
                <a:solidFill>
                  <a:schemeClr val="tx1"/>
                </a:solidFill>
                <a:latin typeface="Algerian" panose="020B0604020202020204" pitchFamily="82" charset="0"/>
              </a:rPr>
              <a:t>Bark</a:t>
            </a:r>
          </a:p>
          <a:p>
            <a:pPr marL="507995" indent="-507995">
              <a:buClr>
                <a:schemeClr val="bg1"/>
              </a:buClr>
              <a:buFont typeface="+mj-lt"/>
              <a:buAutoNum type="arabicPeriod"/>
            </a:pPr>
            <a:r>
              <a:rPr lang="en-US" sz="556">
                <a:solidFill>
                  <a:schemeClr val="tx1"/>
                </a:solidFill>
                <a:latin typeface="Algerian" panose="020B0604020202020204" pitchFamily="82" charset="0"/>
              </a:rPr>
              <a:t>Barked</a:t>
            </a:r>
          </a:p>
          <a:p>
            <a:pPr marL="507995" indent="-507995">
              <a:buClr>
                <a:schemeClr val="bg1"/>
              </a:buClr>
              <a:buFont typeface="+mj-lt"/>
              <a:buAutoNum type="arabicPeriod"/>
            </a:pPr>
            <a:r>
              <a:rPr lang="en-US" sz="556">
                <a:solidFill>
                  <a:schemeClr val="tx1"/>
                </a:solidFill>
                <a:latin typeface="Algerian" panose="020B0604020202020204" pitchFamily="82" charset="0"/>
              </a:rPr>
              <a:t>Cat</a:t>
            </a:r>
          </a:p>
          <a:p>
            <a:pPr marL="507995" indent="-507995">
              <a:buClr>
                <a:schemeClr val="bg1"/>
              </a:buClr>
              <a:buFont typeface="+mj-lt"/>
              <a:buAutoNum type="arabicPeriod"/>
            </a:pPr>
            <a:r>
              <a:rPr lang="en-US" sz="556">
                <a:solidFill>
                  <a:schemeClr val="tx1"/>
                </a:solidFill>
                <a:latin typeface="Algerian" panose="020B0604020202020204" pitchFamily="82" charset="0"/>
              </a:rPr>
              <a:t>Cats</a:t>
            </a:r>
          </a:p>
          <a:p>
            <a:pPr marL="507995" indent="-507995">
              <a:buClr>
                <a:schemeClr val="bg1"/>
              </a:buClr>
              <a:buFont typeface="+mj-lt"/>
              <a:buAutoNum type="arabicPeriod"/>
            </a:pPr>
            <a:r>
              <a:rPr lang="en-US" sz="556">
                <a:solidFill>
                  <a:schemeClr val="tx1"/>
                </a:solidFill>
                <a:latin typeface="Algerian" panose="020B0604020202020204" pitchFamily="82" charset="0"/>
              </a:rPr>
              <a:t>Dog</a:t>
            </a:r>
          </a:p>
          <a:p>
            <a:pPr marL="507995" indent="-507995">
              <a:buClr>
                <a:schemeClr val="bg1"/>
              </a:buClr>
              <a:buFont typeface="+mj-lt"/>
              <a:buAutoNum type="arabicPeriod"/>
            </a:pPr>
            <a:r>
              <a:rPr lang="en-US" sz="556">
                <a:solidFill>
                  <a:schemeClr val="tx1"/>
                </a:solidFill>
                <a:latin typeface="Algerian" panose="020B0604020202020204" pitchFamily="82" charset="0"/>
              </a:rPr>
              <a:t>Dogs</a:t>
            </a:r>
          </a:p>
          <a:p>
            <a:pPr marL="507995" indent="-507995">
              <a:buClr>
                <a:schemeClr val="bg1"/>
              </a:buClr>
              <a:buFont typeface="+mj-lt"/>
              <a:buAutoNum type="arabicPeriod"/>
            </a:pPr>
            <a:r>
              <a:rPr lang="en-US" sz="556">
                <a:solidFill>
                  <a:schemeClr val="tx1"/>
                </a:solidFill>
                <a:latin typeface="Algerian" panose="020B0604020202020204" pitchFamily="82" charset="0"/>
              </a:rPr>
              <a:t>Eat</a:t>
            </a:r>
          </a:p>
          <a:p>
            <a:pPr marL="507995" indent="-507995">
              <a:buClr>
                <a:schemeClr val="bg1"/>
              </a:buClr>
              <a:buFont typeface="+mj-lt"/>
              <a:buAutoNum type="arabicPeriod"/>
            </a:pPr>
            <a:r>
              <a:rPr lang="en-US" sz="556">
                <a:solidFill>
                  <a:schemeClr val="tx1"/>
                </a:solidFill>
                <a:latin typeface="Algerian" panose="020B0604020202020204" pitchFamily="82" charset="0"/>
              </a:rPr>
              <a:t>Eaten</a:t>
            </a:r>
          </a:p>
          <a:p>
            <a:pPr marL="507995" indent="-507995">
              <a:buClr>
                <a:schemeClr val="bg1"/>
              </a:buClr>
              <a:buFont typeface="+mj-lt"/>
              <a:buAutoNum type="arabicPeriod"/>
            </a:pPr>
            <a:r>
              <a:rPr lang="en-US" sz="556">
                <a:solidFill>
                  <a:schemeClr val="tx1"/>
                </a:solidFill>
                <a:latin typeface="Algerian" panose="020B0604020202020204" pitchFamily="82" charset="0"/>
              </a:rPr>
              <a:t>…</a:t>
            </a:r>
          </a:p>
          <a:p>
            <a:pPr marL="507995" indent="-507995">
              <a:buClr>
                <a:schemeClr val="bg1"/>
              </a:buClr>
              <a:buFont typeface="+mj-lt"/>
              <a:buAutoNum type="arabicPeriod"/>
            </a:pPr>
            <a:r>
              <a:rPr lang="en-US" sz="556">
                <a:solidFill>
                  <a:schemeClr val="tx1"/>
                </a:solidFill>
                <a:latin typeface="Algerian" panose="020B0604020202020204" pitchFamily="82" charset="0"/>
              </a:rPr>
              <a:t>…</a:t>
            </a:r>
          </a:p>
          <a:p>
            <a:pPr marL="507995" indent="-507995">
              <a:buClr>
                <a:schemeClr val="bg1"/>
              </a:buClr>
              <a:buFont typeface="+mj-lt"/>
              <a:buAutoNum type="arabicPeriod"/>
            </a:pPr>
            <a:r>
              <a:rPr lang="en-US" sz="556">
                <a:solidFill>
                  <a:schemeClr val="tx1"/>
                </a:solidFill>
                <a:latin typeface="Algerian" panose="020B0604020202020204" pitchFamily="82" charset="0"/>
              </a:rPr>
              <a:t>…</a:t>
            </a:r>
          </a:p>
          <a:p>
            <a:pPr marL="507995" indent="-507995">
              <a:buClr>
                <a:schemeClr val="bg1"/>
              </a:buClr>
              <a:buFont typeface="+mj-lt"/>
              <a:buAutoNum type="arabicPeriod"/>
            </a:pPr>
            <a:r>
              <a:rPr lang="en-US" sz="556">
                <a:solidFill>
                  <a:schemeClr val="tx1"/>
                </a:solidFill>
                <a:latin typeface="Algerian" panose="020B0604020202020204" pitchFamily="82" charset="0"/>
              </a:rPr>
              <a:t>…</a:t>
            </a:r>
          </a:p>
          <a:p>
            <a:pPr marL="507995" indent="-507995">
              <a:buClr>
                <a:schemeClr val="bg1"/>
              </a:buClr>
              <a:buFont typeface="+mj-lt"/>
              <a:buAutoNum type="arabicPeriod"/>
            </a:pPr>
            <a:endParaRPr lang="en-US" sz="1111">
              <a:solidFill>
                <a:schemeClr val="tx1"/>
              </a:solidFill>
              <a:latin typeface="Algerian" panose="020B0604020202020204" pitchFamily="82" charset="0"/>
            </a:endParaRPr>
          </a:p>
          <a:p>
            <a:pPr algn="ctr">
              <a:lnSpc>
                <a:spcPct val="90000"/>
              </a:lnSpc>
            </a:pPr>
            <a:endParaRPr lang="en-US" sz="2222">
              <a:solidFill>
                <a:schemeClr val="tx1"/>
              </a:solidFill>
            </a:endParaRPr>
          </a:p>
        </p:txBody>
      </p:sp>
      <p:pic>
        <p:nvPicPr>
          <p:cNvPr id="27" name="Picture 26" descr="Kitten sleeping in a bed">
            <a:extLst>
              <a:ext uri="{FF2B5EF4-FFF2-40B4-BE49-F238E27FC236}">
                <a16:creationId xmlns:a16="http://schemas.microsoft.com/office/drawing/2014/main" id="{E954DE08-52B9-43AC-98CE-39F48B87CC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3723" y="4562875"/>
            <a:ext cx="1105146" cy="737663"/>
          </a:xfrm>
          <a:prstGeom prst="rect">
            <a:avLst/>
          </a:prstGeom>
        </p:spPr>
      </p:pic>
      <p:pic>
        <p:nvPicPr>
          <p:cNvPr id="32" name="Picture 31" descr="Two brown alpacas">
            <a:extLst>
              <a:ext uri="{FF2B5EF4-FFF2-40B4-BE49-F238E27FC236}">
                <a16:creationId xmlns:a16="http://schemas.microsoft.com/office/drawing/2014/main" id="{8FB9C2D9-CC73-4C00-93C4-668037328A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8582" y="2988412"/>
            <a:ext cx="1051003" cy="700498"/>
          </a:xfrm>
          <a:prstGeom prst="rect">
            <a:avLst/>
          </a:prstGeom>
        </p:spPr>
      </p:pic>
      <p:pic>
        <p:nvPicPr>
          <p:cNvPr id="34" name="Picture 33" descr="Two giraffe embracing">
            <a:extLst>
              <a:ext uri="{FF2B5EF4-FFF2-40B4-BE49-F238E27FC236}">
                <a16:creationId xmlns:a16="http://schemas.microsoft.com/office/drawing/2014/main" id="{4C1AFBE3-16D6-46BF-B611-EF311665B15A}"/>
              </a:ext>
            </a:extLst>
          </p:cNvPr>
          <p:cNvPicPr>
            <a:picLocks noChangeAspect="1"/>
          </p:cNvPicPr>
          <p:nvPr/>
        </p:nvPicPr>
        <p:blipFill rotWithShape="1">
          <a:blip r:embed="rId5"/>
          <a:srcRect l="8092" t="27130" r="50601"/>
          <a:stretch/>
        </p:blipFill>
        <p:spPr>
          <a:xfrm>
            <a:off x="5119853" y="2092101"/>
            <a:ext cx="976148" cy="1135569"/>
          </a:xfrm>
          <a:prstGeom prst="rect">
            <a:avLst/>
          </a:prstGeom>
        </p:spPr>
      </p:pic>
      <p:pic>
        <p:nvPicPr>
          <p:cNvPr id="36" name="Picture 35" descr="Atlantic Puffins on rock">
            <a:extLst>
              <a:ext uri="{FF2B5EF4-FFF2-40B4-BE49-F238E27FC236}">
                <a16:creationId xmlns:a16="http://schemas.microsoft.com/office/drawing/2014/main" id="{C116898A-09DD-4D03-B986-A0A0E393DCBD}"/>
              </a:ext>
            </a:extLst>
          </p:cNvPr>
          <p:cNvPicPr>
            <a:picLocks noChangeAspect="1"/>
          </p:cNvPicPr>
          <p:nvPr/>
        </p:nvPicPr>
        <p:blipFill rotWithShape="1">
          <a:blip r:embed="rId6"/>
          <a:srcRect l="43325" t="17265"/>
          <a:stretch/>
        </p:blipFill>
        <p:spPr>
          <a:xfrm>
            <a:off x="4990855" y="4285561"/>
            <a:ext cx="1105146" cy="1075273"/>
          </a:xfrm>
          <a:prstGeom prst="rect">
            <a:avLst/>
          </a:prstGeom>
        </p:spPr>
      </p:pic>
      <p:pic>
        <p:nvPicPr>
          <p:cNvPr id="38" name="Picture 37" descr="Falcon landing">
            <a:extLst>
              <a:ext uri="{FF2B5EF4-FFF2-40B4-BE49-F238E27FC236}">
                <a16:creationId xmlns:a16="http://schemas.microsoft.com/office/drawing/2014/main" id="{4AEDD6C7-1A74-4323-A5BB-7A01C825EE36}"/>
              </a:ext>
            </a:extLst>
          </p:cNvPr>
          <p:cNvPicPr>
            <a:picLocks noChangeAspect="1"/>
          </p:cNvPicPr>
          <p:nvPr/>
        </p:nvPicPr>
        <p:blipFill rotWithShape="1">
          <a:blip r:embed="rId7"/>
          <a:srcRect r="9885" b="16995"/>
          <a:stretch/>
        </p:blipFill>
        <p:spPr>
          <a:xfrm>
            <a:off x="3173071" y="3990482"/>
            <a:ext cx="1336444" cy="820472"/>
          </a:xfrm>
          <a:prstGeom prst="rect">
            <a:avLst/>
          </a:prstGeom>
        </p:spPr>
      </p:pic>
      <p:cxnSp>
        <p:nvCxnSpPr>
          <p:cNvPr id="40" name="Straight Arrow Connector 39">
            <a:extLst>
              <a:ext uri="{FF2B5EF4-FFF2-40B4-BE49-F238E27FC236}">
                <a16:creationId xmlns:a16="http://schemas.microsoft.com/office/drawing/2014/main" id="{E348E0FF-0AB0-49D6-962A-C740E6EF2B16}"/>
              </a:ext>
            </a:extLst>
          </p:cNvPr>
          <p:cNvCxnSpPr>
            <a:cxnSpLocks/>
          </p:cNvCxnSpPr>
          <p:nvPr/>
        </p:nvCxnSpPr>
        <p:spPr>
          <a:xfrm>
            <a:off x="772647" y="3823789"/>
            <a:ext cx="5323353" cy="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CC55CDE-CE16-485C-89BA-D3F7B066811E}"/>
              </a:ext>
            </a:extLst>
          </p:cNvPr>
          <p:cNvCxnSpPr>
            <a:cxnSpLocks/>
          </p:cNvCxnSpPr>
          <p:nvPr/>
        </p:nvCxnSpPr>
        <p:spPr>
          <a:xfrm>
            <a:off x="3434323" y="1841500"/>
            <a:ext cx="0" cy="3964578"/>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A564F7-5D7A-48AE-BFE5-7CE723B01F1E}"/>
              </a:ext>
            </a:extLst>
          </p:cNvPr>
          <p:cNvSpPr txBox="1"/>
          <p:nvPr/>
        </p:nvSpPr>
        <p:spPr>
          <a:xfrm>
            <a:off x="465666" y="3828918"/>
            <a:ext cx="1479744" cy="2616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222">
                <a:solidFill>
                  <a:schemeClr val="tx1"/>
                </a:solidFill>
              </a:rPr>
              <a:t>Domestic</a:t>
            </a:r>
          </a:p>
        </p:txBody>
      </p:sp>
      <p:sp>
        <p:nvSpPr>
          <p:cNvPr id="45" name="TextBox 44">
            <a:extLst>
              <a:ext uri="{FF2B5EF4-FFF2-40B4-BE49-F238E27FC236}">
                <a16:creationId xmlns:a16="http://schemas.microsoft.com/office/drawing/2014/main" id="{26276AB1-F75E-4481-BC60-D1968AA5E452}"/>
              </a:ext>
            </a:extLst>
          </p:cNvPr>
          <p:cNvSpPr txBox="1"/>
          <p:nvPr/>
        </p:nvSpPr>
        <p:spPr>
          <a:xfrm>
            <a:off x="5070432" y="3828918"/>
            <a:ext cx="1479744" cy="2616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222">
                <a:solidFill>
                  <a:schemeClr val="tx1"/>
                </a:solidFill>
              </a:rPr>
              <a:t>Wild</a:t>
            </a:r>
          </a:p>
        </p:txBody>
      </p:sp>
      <p:sp>
        <p:nvSpPr>
          <p:cNvPr id="48" name="TextBox 47">
            <a:extLst>
              <a:ext uri="{FF2B5EF4-FFF2-40B4-BE49-F238E27FC236}">
                <a16:creationId xmlns:a16="http://schemas.microsoft.com/office/drawing/2014/main" id="{29BDBFC9-4895-4A9D-BF92-C473A2B8E3A6}"/>
              </a:ext>
            </a:extLst>
          </p:cNvPr>
          <p:cNvSpPr txBox="1"/>
          <p:nvPr/>
        </p:nvSpPr>
        <p:spPr>
          <a:xfrm>
            <a:off x="2902192" y="1915588"/>
            <a:ext cx="1479744" cy="2616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222">
                <a:solidFill>
                  <a:schemeClr val="tx1"/>
                </a:solidFill>
              </a:rPr>
              <a:t>Big</a:t>
            </a:r>
          </a:p>
        </p:txBody>
      </p:sp>
      <p:sp>
        <p:nvSpPr>
          <p:cNvPr id="49" name="TextBox 48">
            <a:extLst>
              <a:ext uri="{FF2B5EF4-FFF2-40B4-BE49-F238E27FC236}">
                <a16:creationId xmlns:a16="http://schemas.microsoft.com/office/drawing/2014/main" id="{B39A36CD-98C7-4E0F-9A27-094F97C0D4EC}"/>
              </a:ext>
            </a:extLst>
          </p:cNvPr>
          <p:cNvSpPr txBox="1"/>
          <p:nvPr/>
        </p:nvSpPr>
        <p:spPr>
          <a:xfrm>
            <a:off x="3029771" y="5486749"/>
            <a:ext cx="1479744" cy="2616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222">
                <a:solidFill>
                  <a:schemeClr val="tx1"/>
                </a:solidFill>
              </a:rPr>
              <a:t>Small</a:t>
            </a:r>
          </a:p>
        </p:txBody>
      </p:sp>
      <p:sp>
        <p:nvSpPr>
          <p:cNvPr id="50" name="Rectangle: Rounded Corners 49">
            <a:extLst>
              <a:ext uri="{FF2B5EF4-FFF2-40B4-BE49-F238E27FC236}">
                <a16:creationId xmlns:a16="http://schemas.microsoft.com/office/drawing/2014/main" id="{D317CB7D-C4D5-4900-9DB1-477CD4664028}"/>
              </a:ext>
            </a:extLst>
          </p:cNvPr>
          <p:cNvSpPr/>
          <p:nvPr/>
        </p:nvSpPr>
        <p:spPr>
          <a:xfrm>
            <a:off x="1888031" y="5157996"/>
            <a:ext cx="1027238" cy="40567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33" dirty="0">
                <a:solidFill>
                  <a:schemeClr val="tx1"/>
                </a:solidFill>
                <a:highlight>
                  <a:srgbClr val="C0C0C0"/>
                </a:highlight>
              </a:rPr>
              <a:t>Kitty</a:t>
            </a:r>
          </a:p>
          <a:p>
            <a:pPr algn="ctr"/>
            <a:r>
              <a:rPr lang="en-US" sz="1333" dirty="0">
                <a:solidFill>
                  <a:schemeClr val="tx1"/>
                </a:solidFill>
                <a:highlight>
                  <a:srgbClr val="C0C0C0"/>
                </a:highlight>
              </a:rPr>
              <a:t>(-.75, -.8)</a:t>
            </a:r>
          </a:p>
        </p:txBody>
      </p:sp>
      <p:sp>
        <p:nvSpPr>
          <p:cNvPr id="51" name="Rectangle: Rounded Corners 50">
            <a:extLst>
              <a:ext uri="{FF2B5EF4-FFF2-40B4-BE49-F238E27FC236}">
                <a16:creationId xmlns:a16="http://schemas.microsoft.com/office/drawing/2014/main" id="{BE03AD52-72E4-4DE2-A948-826EE8290EA8}"/>
              </a:ext>
            </a:extLst>
          </p:cNvPr>
          <p:cNvSpPr/>
          <p:nvPr/>
        </p:nvSpPr>
        <p:spPr>
          <a:xfrm>
            <a:off x="1609643" y="2785573"/>
            <a:ext cx="1027238" cy="40567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33" dirty="0">
                <a:solidFill>
                  <a:schemeClr val="tx1"/>
                </a:solidFill>
                <a:highlight>
                  <a:srgbClr val="C0C0C0"/>
                </a:highlight>
              </a:rPr>
              <a:t>Llama</a:t>
            </a:r>
          </a:p>
          <a:p>
            <a:pPr algn="ctr"/>
            <a:r>
              <a:rPr lang="en-US" sz="1333" dirty="0">
                <a:solidFill>
                  <a:schemeClr val="tx1"/>
                </a:solidFill>
                <a:highlight>
                  <a:srgbClr val="C0C0C0"/>
                </a:highlight>
              </a:rPr>
              <a:t>(-.9, .1)</a:t>
            </a:r>
          </a:p>
        </p:txBody>
      </p:sp>
      <p:sp>
        <p:nvSpPr>
          <p:cNvPr id="52" name="Rectangle: Rounded Corners 51">
            <a:extLst>
              <a:ext uri="{FF2B5EF4-FFF2-40B4-BE49-F238E27FC236}">
                <a16:creationId xmlns:a16="http://schemas.microsoft.com/office/drawing/2014/main" id="{5770554A-03F2-49CE-BE47-4357DAAE5B46}"/>
              </a:ext>
            </a:extLst>
          </p:cNvPr>
          <p:cNvSpPr/>
          <p:nvPr/>
        </p:nvSpPr>
        <p:spPr>
          <a:xfrm>
            <a:off x="3773148" y="4571968"/>
            <a:ext cx="1027238" cy="40567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33" dirty="0">
                <a:solidFill>
                  <a:schemeClr val="tx1"/>
                </a:solidFill>
                <a:highlight>
                  <a:srgbClr val="C0C0C0"/>
                </a:highlight>
              </a:rPr>
              <a:t>Falcon</a:t>
            </a:r>
          </a:p>
          <a:p>
            <a:pPr algn="ctr"/>
            <a:r>
              <a:rPr lang="en-US" sz="1333" dirty="0">
                <a:solidFill>
                  <a:schemeClr val="tx1"/>
                </a:solidFill>
                <a:highlight>
                  <a:srgbClr val="C0C0C0"/>
                </a:highlight>
              </a:rPr>
              <a:t>(.15, -.4)</a:t>
            </a:r>
          </a:p>
        </p:txBody>
      </p:sp>
      <p:sp>
        <p:nvSpPr>
          <p:cNvPr id="53" name="Rectangle: Rounded Corners 52">
            <a:extLst>
              <a:ext uri="{FF2B5EF4-FFF2-40B4-BE49-F238E27FC236}">
                <a16:creationId xmlns:a16="http://schemas.microsoft.com/office/drawing/2014/main" id="{20958E0F-6866-4B69-AAC4-80C89E4203BC}"/>
              </a:ext>
            </a:extLst>
          </p:cNvPr>
          <p:cNvSpPr/>
          <p:nvPr/>
        </p:nvSpPr>
        <p:spPr>
          <a:xfrm>
            <a:off x="5079677" y="5097699"/>
            <a:ext cx="1027238" cy="40567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33" dirty="0">
                <a:solidFill>
                  <a:schemeClr val="tx1"/>
                </a:solidFill>
              </a:rPr>
              <a:t>Puffin</a:t>
            </a:r>
          </a:p>
          <a:p>
            <a:pPr algn="ctr"/>
            <a:r>
              <a:rPr lang="en-US" sz="1333" dirty="0">
                <a:solidFill>
                  <a:schemeClr val="tx1"/>
                </a:solidFill>
              </a:rPr>
              <a:t>(.85, -.65)</a:t>
            </a:r>
          </a:p>
        </p:txBody>
      </p:sp>
      <p:sp>
        <p:nvSpPr>
          <p:cNvPr id="54" name="Rectangle: Rounded Corners 53">
            <a:extLst>
              <a:ext uri="{FF2B5EF4-FFF2-40B4-BE49-F238E27FC236}">
                <a16:creationId xmlns:a16="http://schemas.microsoft.com/office/drawing/2014/main" id="{7A79C2A8-907A-40F2-9B2A-873733A6DCFB}"/>
              </a:ext>
            </a:extLst>
          </p:cNvPr>
          <p:cNvSpPr/>
          <p:nvPr/>
        </p:nvSpPr>
        <p:spPr>
          <a:xfrm>
            <a:off x="4338607" y="2007536"/>
            <a:ext cx="1027238" cy="40567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33" dirty="0">
                <a:solidFill>
                  <a:schemeClr val="tx1"/>
                </a:solidFill>
                <a:highlight>
                  <a:srgbClr val="C0C0C0"/>
                </a:highlight>
              </a:rPr>
              <a:t>Giraffe</a:t>
            </a:r>
          </a:p>
          <a:p>
            <a:pPr algn="ctr"/>
            <a:r>
              <a:rPr lang="en-US" sz="1333" dirty="0">
                <a:solidFill>
                  <a:schemeClr val="tx1"/>
                </a:solidFill>
                <a:highlight>
                  <a:srgbClr val="C0C0C0"/>
                </a:highlight>
              </a:rPr>
              <a:t>(.9, .9)</a:t>
            </a:r>
          </a:p>
        </p:txBody>
      </p:sp>
    </p:spTree>
    <p:extLst>
      <p:ext uri="{BB962C8B-B14F-4D97-AF65-F5344CB8AC3E}">
        <p14:creationId xmlns:p14="http://schemas.microsoft.com/office/powerpoint/2010/main" val="244286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53720" y="447786"/>
            <a:ext cx="11084560" cy="656590"/>
          </a:xfrm>
        </p:spPr>
        <p:txBody>
          <a:bodyPr/>
          <a:lstStyle/>
          <a:p>
            <a:pPr algn="l"/>
            <a:r>
              <a:rPr lang="ru-RU" dirty="0">
                <a:solidFill>
                  <a:schemeClr val="tx1"/>
                </a:solidFill>
              </a:rPr>
              <a:t>Добавляем </a:t>
            </a:r>
            <a:r>
              <a:rPr lang="en-US" dirty="0">
                <a:solidFill>
                  <a:schemeClr val="tx1"/>
                </a:solidFill>
              </a:rPr>
              <a:t>embedding</a:t>
            </a:r>
            <a:r>
              <a:rPr lang="ru-RU" dirty="0">
                <a:solidFill>
                  <a:schemeClr val="tx1"/>
                </a:solidFill>
              </a:rPr>
              <a:t> в </a:t>
            </a:r>
            <a:r>
              <a:rPr lang="ru-RU" dirty="0" err="1">
                <a:solidFill>
                  <a:schemeClr val="tx1"/>
                </a:solidFill>
              </a:rPr>
              <a:t>полносвязную</a:t>
            </a:r>
            <a:r>
              <a:rPr lang="ru-RU" dirty="0">
                <a:solidFill>
                  <a:schemeClr val="tx1"/>
                </a:solidFill>
              </a:rPr>
              <a:t> сеть</a:t>
            </a:r>
            <a:endParaRPr lang="en-US" dirty="0">
              <a:solidFill>
                <a:schemeClr val="tx1"/>
              </a:solidFill>
            </a:endParaRPr>
          </a:p>
        </p:txBody>
      </p:sp>
      <p:sp>
        <p:nvSpPr>
          <p:cNvPr id="3" name="Scroll: Vertical 2">
            <a:extLst>
              <a:ext uri="{FF2B5EF4-FFF2-40B4-BE49-F238E27FC236}">
                <a16:creationId xmlns:a16="http://schemas.microsoft.com/office/drawing/2014/main" id="{42E02F80-2BAC-46A7-ADF3-3FEC8DAC1254}"/>
              </a:ext>
            </a:extLst>
          </p:cNvPr>
          <p:cNvSpPr/>
          <p:nvPr/>
        </p:nvSpPr>
        <p:spPr>
          <a:xfrm>
            <a:off x="6656917" y="1841500"/>
            <a:ext cx="4582583"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a:solidFill>
                <a:schemeClr val="tx1"/>
              </a:solidFill>
            </a:endParaRPr>
          </a:p>
          <a:p>
            <a:pPr algn="ctr"/>
            <a:r>
              <a:rPr lang="en-US" sz="2667">
                <a:solidFill>
                  <a:schemeClr val="tx1"/>
                </a:solidFill>
                <a:latin typeface="Algerian" panose="020B0604020202020204" pitchFamily="82" charset="0"/>
              </a:rPr>
              <a:t>Dictionary</a:t>
            </a:r>
          </a:p>
          <a:p>
            <a:pPr algn="ctr"/>
            <a:endParaRPr lang="en-US" sz="2667">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7041120" y="3268568"/>
            <a:ext cx="3806797" cy="248600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507995" indent="-507995">
              <a:buClr>
                <a:schemeClr val="bg1"/>
              </a:buClr>
              <a:buFont typeface="+mj-lt"/>
              <a:buAutoNum type="arabicPeriod"/>
            </a:pPr>
            <a:r>
              <a:rPr lang="en-US" sz="2222">
                <a:solidFill>
                  <a:schemeClr val="tx1"/>
                </a:solidFill>
                <a:latin typeface="Algerian" panose="020B0604020202020204" pitchFamily="82" charset="0"/>
              </a:rPr>
              <a:t>A</a:t>
            </a:r>
          </a:p>
          <a:p>
            <a:pPr marL="507995" indent="-507995">
              <a:buClr>
                <a:schemeClr val="bg1"/>
              </a:buClr>
              <a:buFont typeface="+mj-lt"/>
              <a:buAutoNum type="arabicPeriod"/>
            </a:pPr>
            <a:r>
              <a:rPr lang="en-US" sz="2222">
                <a:solidFill>
                  <a:schemeClr val="tx1"/>
                </a:solidFill>
                <a:latin typeface="Algerian" panose="020B0604020202020204" pitchFamily="82" charset="0"/>
              </a:rPr>
              <a:t>An</a:t>
            </a:r>
          </a:p>
          <a:p>
            <a:pPr marL="507995" indent="-507995">
              <a:buClr>
                <a:schemeClr val="bg1"/>
              </a:buClr>
              <a:buFont typeface="+mj-lt"/>
              <a:buAutoNum type="arabicPeriod"/>
            </a:pPr>
            <a:r>
              <a:rPr lang="en-US" sz="2222">
                <a:solidFill>
                  <a:schemeClr val="tx1"/>
                </a:solidFill>
                <a:latin typeface="Algerian" panose="020B0604020202020204" pitchFamily="82" charset="0"/>
              </a:rPr>
              <a:t>And</a:t>
            </a:r>
          </a:p>
          <a:p>
            <a:pPr marL="507995" indent="-507995">
              <a:buClr>
                <a:schemeClr val="bg1"/>
              </a:buClr>
              <a:buFont typeface="+mj-lt"/>
              <a:buAutoNum type="arabicPeriod"/>
            </a:pPr>
            <a:r>
              <a:rPr lang="en-US" sz="2222">
                <a:solidFill>
                  <a:schemeClr val="tx1"/>
                </a:solidFill>
                <a:latin typeface="Algerian" panose="020B0604020202020204" pitchFamily="82" charset="0"/>
              </a:rPr>
              <a:t>At</a:t>
            </a:r>
          </a:p>
          <a:p>
            <a:pPr marL="507995" indent="-507995">
              <a:buClr>
                <a:schemeClr val="bg1"/>
              </a:buClr>
              <a:buFont typeface="+mj-lt"/>
              <a:buAutoNum type="arabicPeriod"/>
            </a:pPr>
            <a:r>
              <a:rPr lang="en-US" sz="2222">
                <a:solidFill>
                  <a:schemeClr val="tx1"/>
                </a:solidFill>
                <a:latin typeface="Algerian" panose="020B0604020202020204" pitchFamily="82" charset="0"/>
              </a:rPr>
              <a:t>Ate</a:t>
            </a:r>
          </a:p>
          <a:p>
            <a:pPr marL="507995" indent="-507995">
              <a:buClr>
                <a:schemeClr val="bg1"/>
              </a:buClr>
              <a:buFont typeface="+mj-lt"/>
              <a:buAutoNum type="arabicPeriod"/>
            </a:pPr>
            <a:r>
              <a:rPr lang="en-US" sz="2222">
                <a:solidFill>
                  <a:schemeClr val="tx1"/>
                </a:solidFill>
                <a:latin typeface="Algerian" panose="020B0604020202020204" pitchFamily="82" charset="0"/>
              </a:rPr>
              <a:t>Bark</a:t>
            </a:r>
          </a:p>
          <a:p>
            <a:pPr marL="507995" indent="-507995">
              <a:buClr>
                <a:schemeClr val="bg1"/>
              </a:buClr>
              <a:buFont typeface="+mj-lt"/>
              <a:buAutoNum type="arabicPeriod"/>
            </a:pPr>
            <a:r>
              <a:rPr lang="en-US" sz="2222">
                <a:solidFill>
                  <a:schemeClr val="tx1"/>
                </a:solidFill>
                <a:latin typeface="Algerian" panose="020B0604020202020204" pitchFamily="82" charset="0"/>
              </a:rPr>
              <a:t>Barked</a:t>
            </a:r>
          </a:p>
          <a:p>
            <a:pPr marL="507995" indent="-507995">
              <a:buClr>
                <a:schemeClr val="bg1"/>
              </a:buClr>
              <a:buFont typeface="+mj-lt"/>
              <a:buAutoNum type="arabicPeriod"/>
            </a:pPr>
            <a:r>
              <a:rPr lang="en-US" sz="2222">
                <a:solidFill>
                  <a:schemeClr val="tx1"/>
                </a:solidFill>
                <a:latin typeface="Algerian" panose="020B0604020202020204" pitchFamily="82" charset="0"/>
              </a:rPr>
              <a:t>Cat</a:t>
            </a:r>
          </a:p>
          <a:p>
            <a:pPr marL="507995" indent="-507995">
              <a:buClr>
                <a:schemeClr val="bg1"/>
              </a:buClr>
              <a:buFont typeface="+mj-lt"/>
              <a:buAutoNum type="arabicPeriod"/>
            </a:pPr>
            <a:r>
              <a:rPr lang="en-US" sz="2222">
                <a:solidFill>
                  <a:schemeClr val="tx1"/>
                </a:solidFill>
                <a:latin typeface="Algerian" panose="020B0604020202020204" pitchFamily="82" charset="0"/>
              </a:rPr>
              <a:t>Cats</a:t>
            </a:r>
          </a:p>
          <a:p>
            <a:pPr marL="507995" indent="-507995">
              <a:buClr>
                <a:schemeClr val="bg1"/>
              </a:buClr>
              <a:buFont typeface="+mj-lt"/>
              <a:buAutoNum type="arabicPeriod"/>
            </a:pPr>
            <a:r>
              <a:rPr lang="en-US" sz="2222">
                <a:solidFill>
                  <a:schemeClr val="tx1"/>
                </a:solidFill>
                <a:latin typeface="Algerian" panose="020B0604020202020204" pitchFamily="82" charset="0"/>
              </a:rPr>
              <a:t>Dog</a:t>
            </a:r>
          </a:p>
          <a:p>
            <a:pPr marL="507995" indent="-507995">
              <a:buClr>
                <a:schemeClr val="bg1"/>
              </a:buClr>
              <a:buFont typeface="+mj-lt"/>
              <a:buAutoNum type="arabicPeriod"/>
            </a:pPr>
            <a:r>
              <a:rPr lang="en-US" sz="2222">
                <a:solidFill>
                  <a:schemeClr val="tx1"/>
                </a:solidFill>
                <a:latin typeface="Algerian" panose="020B0604020202020204" pitchFamily="82" charset="0"/>
              </a:rPr>
              <a:t>Dogs</a:t>
            </a:r>
          </a:p>
          <a:p>
            <a:pPr marL="507995" indent="-507995">
              <a:buClr>
                <a:schemeClr val="bg1"/>
              </a:buClr>
              <a:buFont typeface="+mj-lt"/>
              <a:buAutoNum type="arabicPeriod"/>
            </a:pPr>
            <a:r>
              <a:rPr lang="en-US" sz="2222">
                <a:solidFill>
                  <a:schemeClr val="tx1"/>
                </a:solidFill>
                <a:latin typeface="Algerian" panose="020B0604020202020204" pitchFamily="82" charset="0"/>
              </a:rPr>
              <a:t>Eat</a:t>
            </a:r>
          </a:p>
          <a:p>
            <a:pPr algn="ctr">
              <a:lnSpc>
                <a:spcPct val="90000"/>
              </a:lnSpc>
            </a:pPr>
            <a:endParaRPr lang="en-US" sz="2222">
              <a:solidFill>
                <a:schemeClr val="tx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609313" y="2253070"/>
            <a:ext cx="5656021" cy="3879866"/>
            <a:chOff x="122961" y="1618451"/>
            <a:chExt cx="5620375" cy="3855413"/>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74784"/>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50007"/>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25231"/>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75677"/>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600453"/>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50899"/>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26122"/>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899561"/>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24338"/>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49116"/>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73892"/>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198674"/>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333">
                  <a:solidFill>
                    <a:schemeClr val="tx1"/>
                  </a:solidFill>
                </a:rPr>
                <a:t>Eat</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55413"/>
              <a:chOff x="122961" y="1618451"/>
              <a:chExt cx="4797133" cy="3855413"/>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74784"/>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50007"/>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25231"/>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75677"/>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600453"/>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50899"/>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26122"/>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899561"/>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24338"/>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49116"/>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73892"/>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198674"/>
                <a:ext cx="789525" cy="27519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333">
                    <a:solidFill>
                      <a:schemeClr val="tx1"/>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defTabSz="1015990">
                  <a:buClr>
                    <a:srgbClr val="000000"/>
                  </a:buClr>
                  <a:buSzPts val="1800"/>
                  <a:defRPr/>
                </a:pPr>
                <a:endParaRPr sz="2000" kern="0" baseline="30000">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932871" y="1532269"/>
            <a:ext cx="1304721" cy="536236"/>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rgbClr val="FFFFFF"/>
                </a:solidFill>
                <a:latin typeface="Trebuchet M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637054" y="1532269"/>
            <a:ext cx="1304721" cy="536236"/>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rgbClr val="FFFFFF"/>
                </a:solidFill>
                <a:latin typeface="Trebuchet MS"/>
              </a:rPr>
              <a:t>Outputs</a:t>
            </a:r>
          </a:p>
        </p:txBody>
      </p:sp>
      <p:sp>
        <p:nvSpPr>
          <p:cNvPr id="6" name="Arrow: Down 5">
            <a:extLst>
              <a:ext uri="{FF2B5EF4-FFF2-40B4-BE49-F238E27FC236}">
                <a16:creationId xmlns:a16="http://schemas.microsoft.com/office/drawing/2014/main" id="{680E8E81-7829-4269-AB6F-EAC2BC257F7D}"/>
              </a:ext>
            </a:extLst>
          </p:cNvPr>
          <p:cNvSpPr/>
          <p:nvPr/>
        </p:nvSpPr>
        <p:spPr>
          <a:xfrm>
            <a:off x="2271522" y="1511942"/>
            <a:ext cx="2331600" cy="1289854"/>
          </a:xfrm>
          <a:prstGeom prst="downArrow">
            <a:avLst>
              <a:gd name="adj1" fmla="val 70788"/>
              <a:gd name="adj2" fmla="val 32281"/>
            </a:avLst>
          </a:prstGeom>
          <a:solidFill>
            <a:schemeClr val="accent5">
              <a:lumMod val="75000"/>
            </a:schemeClr>
          </a:solidFill>
          <a:ln w="38100">
            <a:solidFill>
              <a:schemeClr val="bg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Technically an Embedding</a:t>
            </a:r>
          </a:p>
        </p:txBody>
      </p:sp>
    </p:spTree>
    <p:extLst>
      <p:ext uri="{BB962C8B-B14F-4D97-AF65-F5344CB8AC3E}">
        <p14:creationId xmlns:p14="http://schemas.microsoft.com/office/powerpoint/2010/main" val="410626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8277138" y="1841500"/>
            <a:ext cx="2962362"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a:solidFill>
                <a:schemeClr val="tx1"/>
              </a:solidFill>
            </a:endParaRPr>
          </a:p>
          <a:p>
            <a:pPr algn="ctr"/>
            <a:r>
              <a:rPr lang="en-US" sz="2667">
                <a:solidFill>
                  <a:schemeClr val="tx1"/>
                </a:solidFill>
                <a:latin typeface="Algerian" panose="020B0604020202020204" pitchFamily="82" charset="0"/>
              </a:rPr>
              <a:t>Dictionary</a:t>
            </a:r>
          </a:p>
          <a:p>
            <a:pPr algn="ctr"/>
            <a:endParaRPr lang="en-US" sz="2667">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892330" y="3456634"/>
            <a:ext cx="1955587" cy="21098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507995" indent="-507995">
              <a:buClr>
                <a:schemeClr val="bg1"/>
              </a:buClr>
              <a:buFont typeface="+mj-lt"/>
              <a:buAutoNum type="arabicPeriod"/>
            </a:pPr>
            <a:r>
              <a:rPr lang="en-US" sz="2222">
                <a:solidFill>
                  <a:schemeClr val="tx1"/>
                </a:solidFill>
                <a:latin typeface="Algerian" panose="020B0604020202020204" pitchFamily="82" charset="0"/>
              </a:rPr>
              <a:t>Cats</a:t>
            </a:r>
          </a:p>
          <a:p>
            <a:pPr marL="507995" indent="-507995">
              <a:buClr>
                <a:schemeClr val="bg1"/>
              </a:buClr>
              <a:buFont typeface="+mj-lt"/>
              <a:buAutoNum type="arabicPeriod"/>
            </a:pPr>
            <a:r>
              <a:rPr lang="en-US" sz="2222">
                <a:solidFill>
                  <a:schemeClr val="tx1"/>
                </a:solidFill>
                <a:latin typeface="Algerian" panose="020B0604020202020204" pitchFamily="82" charset="0"/>
              </a:rPr>
              <a:t>Dogs</a:t>
            </a:r>
          </a:p>
          <a:p>
            <a:pPr marL="507995" indent="-507995">
              <a:buClr>
                <a:schemeClr val="bg1"/>
              </a:buClr>
              <a:buFont typeface="+mj-lt"/>
              <a:buAutoNum type="arabicPeriod"/>
            </a:pPr>
            <a:r>
              <a:rPr lang="en-US" sz="2222">
                <a:solidFill>
                  <a:schemeClr val="tx1"/>
                </a:solidFill>
                <a:latin typeface="Algerian" panose="020B0604020202020204" pitchFamily="82" charset="0"/>
              </a:rPr>
              <a:t>Meow</a:t>
            </a:r>
          </a:p>
          <a:p>
            <a:pPr marL="507995" indent="-507995">
              <a:buClr>
                <a:schemeClr val="bg1"/>
              </a:buClr>
              <a:buFont typeface="+mj-lt"/>
              <a:buAutoNum type="arabicPeriod"/>
            </a:pPr>
            <a:r>
              <a:rPr lang="en-US" sz="2222">
                <a:solidFill>
                  <a:schemeClr val="tx1"/>
                </a:solidFill>
                <a:latin typeface="Algerian" panose="020B0604020202020204" pitchFamily="82" charset="0"/>
              </a:rPr>
              <a:t>Say</a:t>
            </a:r>
          </a:p>
          <a:p>
            <a:pPr marL="507995" indent="-507995">
              <a:buClr>
                <a:schemeClr val="bg1"/>
              </a:buClr>
              <a:buFont typeface="+mj-lt"/>
              <a:buAutoNum type="arabicPeriod"/>
            </a:pPr>
            <a:r>
              <a:rPr lang="en-US" sz="2222">
                <a:solidFill>
                  <a:schemeClr val="tx1"/>
                </a:solidFill>
                <a:latin typeface="Algerian" panose="020B0604020202020204" pitchFamily="82" charset="0"/>
              </a:rPr>
              <a:t>Woof</a:t>
            </a:r>
          </a:p>
          <a:p>
            <a:pPr algn="ctr">
              <a:lnSpc>
                <a:spcPct val="90000"/>
              </a:lnSpc>
            </a:pPr>
            <a:endParaRPr lang="en-US" sz="2222">
              <a:solidFill>
                <a:schemeClr val="tx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553720" y="447786"/>
            <a:ext cx="11084560" cy="656590"/>
          </a:xfrm>
        </p:spPr>
        <p:txBody>
          <a:bodyPr/>
          <a:lstStyle/>
          <a:p>
            <a:pPr algn="l"/>
            <a:r>
              <a:rPr lang="en-US" dirty="0">
                <a:solidFill>
                  <a:schemeClr val="tx1"/>
                </a:solidFill>
              </a:rPr>
              <a:t>Recurrent Neural Networks</a:t>
            </a:r>
          </a:p>
        </p:txBody>
      </p:sp>
      <p:sp>
        <p:nvSpPr>
          <p:cNvPr id="4" name="TextBox 3">
            <a:extLst>
              <a:ext uri="{FF2B5EF4-FFF2-40B4-BE49-F238E27FC236}">
                <a16:creationId xmlns:a16="http://schemas.microsoft.com/office/drawing/2014/main" id="{613BB58F-5173-48AA-B944-42F1C1BE4476}"/>
              </a:ext>
            </a:extLst>
          </p:cNvPr>
          <p:cNvSpPr txBox="1"/>
          <p:nvPr/>
        </p:nvSpPr>
        <p:spPr>
          <a:xfrm>
            <a:off x="6380368" y="1832067"/>
            <a:ext cx="1895198"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“Cats say ___.”</a:t>
            </a:r>
          </a:p>
        </p:txBody>
      </p:sp>
      <p:sp>
        <p:nvSpPr>
          <p:cNvPr id="10" name="TextBox 9">
            <a:extLst>
              <a:ext uri="{FF2B5EF4-FFF2-40B4-BE49-F238E27FC236}">
                <a16:creationId xmlns:a16="http://schemas.microsoft.com/office/drawing/2014/main" id="{4138EB61-5569-450E-B655-09E2EDE81BBF}"/>
              </a:ext>
            </a:extLst>
          </p:cNvPr>
          <p:cNvSpPr txBox="1"/>
          <p:nvPr/>
        </p:nvSpPr>
        <p:spPr>
          <a:xfrm>
            <a:off x="6322681" y="2390601"/>
            <a:ext cx="1973169"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“Dogs say ___.”</a:t>
            </a:r>
          </a:p>
        </p:txBody>
      </p:sp>
      <p:sp>
        <p:nvSpPr>
          <p:cNvPr id="6" name="Объект 2">
            <a:extLst>
              <a:ext uri="{FF2B5EF4-FFF2-40B4-BE49-F238E27FC236}">
                <a16:creationId xmlns:a16="http://schemas.microsoft.com/office/drawing/2014/main" id="{0DAB4365-0FE8-EFBB-5591-8748F067A056}"/>
              </a:ext>
            </a:extLst>
          </p:cNvPr>
          <p:cNvSpPr>
            <a:spLocks noGrp="1"/>
          </p:cNvSpPr>
          <p:nvPr>
            <p:ph idx="1"/>
          </p:nvPr>
        </p:nvSpPr>
        <p:spPr>
          <a:xfrm>
            <a:off x="751486" y="2590656"/>
            <a:ext cx="4871720" cy="2570624"/>
          </a:xfrm>
        </p:spPr>
        <p:txBody>
          <a:bodyPr>
            <a:noAutofit/>
          </a:bodyPr>
          <a:lstStyle/>
          <a:p>
            <a:pPr marL="285750" indent="-285750">
              <a:buFont typeface="Arial" panose="020B0604020202020204" pitchFamily="34" charset="0"/>
              <a:buChar char="•"/>
            </a:pPr>
            <a:r>
              <a:rPr lang="ru-RU" sz="2000" dirty="0">
                <a:solidFill>
                  <a:schemeClr val="tx1"/>
                </a:solidFill>
              </a:rPr>
              <a:t>Усложним задачу: теперь в обоих случаях есть одно и то же слово ”</a:t>
            </a:r>
            <a:r>
              <a:rPr lang="en-US" sz="2000" dirty="0">
                <a:solidFill>
                  <a:schemeClr val="tx1"/>
                </a:solidFill>
              </a:rPr>
              <a:t>say</a:t>
            </a:r>
            <a:r>
              <a:rPr lang="ru-RU" sz="2000" dirty="0">
                <a:solidFill>
                  <a:schemeClr val="tx1"/>
                </a:solidFill>
              </a:rPr>
              <a:t> ” и сеть должна запомнить, что было до этого</a:t>
            </a:r>
          </a:p>
          <a:p>
            <a:pPr marL="285750" indent="-285750">
              <a:buFont typeface="Arial" panose="020B0604020202020204" pitchFamily="34" charset="0"/>
              <a:buChar char="•"/>
            </a:pPr>
            <a:endParaRPr lang="ru-RU" sz="2000" dirty="0">
              <a:solidFill>
                <a:schemeClr val="tx1"/>
              </a:solidFill>
            </a:endParaRPr>
          </a:p>
          <a:p>
            <a:pPr marL="285750" indent="-285750">
              <a:buFont typeface="Arial" panose="020B0604020202020204" pitchFamily="34" charset="0"/>
              <a:buChar char="•"/>
            </a:pPr>
            <a:r>
              <a:rPr lang="ru-RU" sz="2000" dirty="0">
                <a:solidFill>
                  <a:schemeClr val="tx1"/>
                </a:solidFill>
              </a:rPr>
              <a:t>Для этого будем использовать </a:t>
            </a:r>
            <a:r>
              <a:rPr lang="en-US" sz="2000" dirty="0">
                <a:solidFill>
                  <a:schemeClr val="tx1"/>
                </a:solidFill>
              </a:rPr>
              <a:t>RNN</a:t>
            </a:r>
            <a:endParaRPr lang="ru-RU" sz="2000" dirty="0">
              <a:solidFill>
                <a:schemeClr val="tx1"/>
              </a:solidFill>
            </a:endParaRPr>
          </a:p>
        </p:txBody>
      </p:sp>
    </p:spTree>
    <p:extLst>
      <p:ext uri="{BB962C8B-B14F-4D97-AF65-F5344CB8AC3E}">
        <p14:creationId xmlns:p14="http://schemas.microsoft.com/office/powerpoint/2010/main" val="159133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8277138" y="1841500"/>
            <a:ext cx="2962362"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a:solidFill>
                <a:schemeClr val="tx1"/>
              </a:solidFill>
            </a:endParaRPr>
          </a:p>
          <a:p>
            <a:pPr algn="ctr"/>
            <a:r>
              <a:rPr lang="en-US" sz="2667">
                <a:solidFill>
                  <a:schemeClr val="tx1"/>
                </a:solidFill>
                <a:latin typeface="Algerian" panose="020B0604020202020204" pitchFamily="82" charset="0"/>
              </a:rPr>
              <a:t>Dictionary</a:t>
            </a:r>
          </a:p>
          <a:p>
            <a:pPr algn="ctr"/>
            <a:endParaRPr lang="en-US" sz="2667">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892330" y="3456634"/>
            <a:ext cx="1955587" cy="21098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507995" indent="-507995">
              <a:buClr>
                <a:schemeClr val="bg1"/>
              </a:buClr>
              <a:buFont typeface="+mj-lt"/>
              <a:buAutoNum type="arabicPeriod"/>
            </a:pPr>
            <a:r>
              <a:rPr lang="en-US" sz="2222">
                <a:solidFill>
                  <a:schemeClr val="tx1"/>
                </a:solidFill>
                <a:latin typeface="Algerian" panose="020B0604020202020204" pitchFamily="82" charset="0"/>
              </a:rPr>
              <a:t>Cats</a:t>
            </a:r>
          </a:p>
          <a:p>
            <a:pPr marL="507995" indent="-507995">
              <a:buClr>
                <a:schemeClr val="bg1"/>
              </a:buClr>
              <a:buFont typeface="+mj-lt"/>
              <a:buAutoNum type="arabicPeriod"/>
            </a:pPr>
            <a:r>
              <a:rPr lang="en-US" sz="2222">
                <a:solidFill>
                  <a:schemeClr val="tx1"/>
                </a:solidFill>
                <a:latin typeface="Algerian" panose="020B0604020202020204" pitchFamily="82" charset="0"/>
              </a:rPr>
              <a:t>Dogs</a:t>
            </a:r>
          </a:p>
          <a:p>
            <a:pPr marL="507995" indent="-507995">
              <a:buClr>
                <a:schemeClr val="bg1"/>
              </a:buClr>
              <a:buFont typeface="+mj-lt"/>
              <a:buAutoNum type="arabicPeriod"/>
            </a:pPr>
            <a:r>
              <a:rPr lang="en-US" sz="2222">
                <a:solidFill>
                  <a:schemeClr val="tx1"/>
                </a:solidFill>
                <a:latin typeface="Algerian" panose="020B0604020202020204" pitchFamily="82" charset="0"/>
              </a:rPr>
              <a:t>Meow</a:t>
            </a:r>
          </a:p>
          <a:p>
            <a:pPr marL="507995" indent="-507995">
              <a:buClr>
                <a:schemeClr val="bg1"/>
              </a:buClr>
              <a:buFont typeface="+mj-lt"/>
              <a:buAutoNum type="arabicPeriod"/>
            </a:pPr>
            <a:r>
              <a:rPr lang="en-US" sz="2222">
                <a:solidFill>
                  <a:schemeClr val="tx1"/>
                </a:solidFill>
                <a:latin typeface="Algerian" panose="020B0604020202020204" pitchFamily="82" charset="0"/>
              </a:rPr>
              <a:t>Say</a:t>
            </a:r>
          </a:p>
          <a:p>
            <a:pPr marL="507995" indent="-507995">
              <a:buClr>
                <a:schemeClr val="bg1"/>
              </a:buClr>
              <a:buFont typeface="+mj-lt"/>
              <a:buAutoNum type="arabicPeriod"/>
            </a:pPr>
            <a:r>
              <a:rPr lang="en-US" sz="2222">
                <a:solidFill>
                  <a:schemeClr val="tx1"/>
                </a:solidFill>
                <a:latin typeface="Algerian" panose="020B0604020202020204" pitchFamily="82" charset="0"/>
              </a:rPr>
              <a:t>Woof</a:t>
            </a:r>
          </a:p>
          <a:p>
            <a:pPr algn="ctr">
              <a:lnSpc>
                <a:spcPct val="90000"/>
              </a:lnSpc>
            </a:pPr>
            <a:endParaRPr lang="en-US" sz="2222">
              <a:solidFill>
                <a:schemeClr val="tx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553720" y="447786"/>
            <a:ext cx="11084560" cy="656590"/>
          </a:xfrm>
        </p:spPr>
        <p:txBody>
          <a:bodyPr/>
          <a:lstStyle/>
          <a:p>
            <a:pPr algn="l"/>
            <a:r>
              <a:rPr lang="en-US" dirty="0">
                <a:solidFill>
                  <a:schemeClr val="tx1"/>
                </a:solidFill>
              </a:rPr>
              <a:t>RNN </a:t>
            </a:r>
            <a:r>
              <a:rPr lang="ru-RU" dirty="0">
                <a:solidFill>
                  <a:schemeClr val="tx1"/>
                </a:solidFill>
              </a:rPr>
              <a:t>для генерации текста</a:t>
            </a:r>
            <a:endParaRPr lang="en-US" dirty="0">
              <a:solidFill>
                <a:schemeClr val="tx1"/>
              </a:solidFill>
            </a:endParaRP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793304" y="49236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793304" y="44524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793304" y="39811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793304" y="3509901"/>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720646" y="4460654"/>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720646" y="3985277"/>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793304" y="2591118"/>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793304" y="2115742"/>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793304" y="1640365"/>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629810" y="3662379"/>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629810" y="3200476"/>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629810" y="2738574"/>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799157" y="429112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799157" y="38145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799157" y="3337978"/>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799157" y="286140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228615" y="4636042"/>
            <a:ext cx="46299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990929" y="4398354"/>
            <a:ext cx="93837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455990" y="4400417"/>
            <a:ext cx="825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226552" y="4162728"/>
            <a:ext cx="4671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2220363" y="4164792"/>
            <a:ext cx="47950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458053" y="3927104"/>
            <a:ext cx="4126"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222427" y="3691478"/>
            <a:ext cx="475377"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984738" y="3929166"/>
            <a:ext cx="950753"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3127566" y="3866160"/>
            <a:ext cx="501606" cy="7982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3127566" y="3404255"/>
            <a:ext cx="501606" cy="1260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3127566" y="2942353"/>
            <a:ext cx="501606" cy="17220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3127566" y="3866159"/>
            <a:ext cx="501606" cy="3228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3067880" y="3404256"/>
            <a:ext cx="561291" cy="9284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3127566" y="2942354"/>
            <a:ext cx="501606" cy="12467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2200224" y="2794898"/>
            <a:ext cx="1428947" cy="1071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2200224" y="2319521"/>
            <a:ext cx="1428947" cy="1546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2200224" y="1844145"/>
            <a:ext cx="1428947" cy="2022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2200224" y="2794898"/>
            <a:ext cx="1428947" cy="6093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2200224" y="2319522"/>
            <a:ext cx="1428947" cy="108473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2200224" y="1844145"/>
            <a:ext cx="1428947" cy="15601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2200224" y="2794898"/>
            <a:ext cx="1428947" cy="1474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2200224" y="2319522"/>
            <a:ext cx="1428947" cy="62283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2200224" y="1844144"/>
            <a:ext cx="1428947" cy="10982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4036730" y="3866159"/>
            <a:ext cx="821473" cy="772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793304" y="53949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799157" y="2384834"/>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992992" y="4871667"/>
            <a:ext cx="93424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755302" y="4633978"/>
            <a:ext cx="14096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4036730" y="3866160"/>
            <a:ext cx="761788" cy="1521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4036730" y="3541758"/>
            <a:ext cx="761788" cy="324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4036730" y="3065185"/>
            <a:ext cx="761788" cy="800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4036730" y="2588614"/>
            <a:ext cx="761788" cy="12775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4036730" y="3404256"/>
            <a:ext cx="761788" cy="10906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4036730" y="3404255"/>
            <a:ext cx="761788" cy="6140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4036730" y="3404256"/>
            <a:ext cx="761788" cy="137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4036730" y="3065185"/>
            <a:ext cx="761788" cy="3390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4036730" y="2588613"/>
            <a:ext cx="761788" cy="8156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4036730" y="2942353"/>
            <a:ext cx="761788" cy="15525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4036730" y="2942353"/>
            <a:ext cx="761788" cy="10759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4036730" y="2942354"/>
            <a:ext cx="761788" cy="59940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4036730" y="2942353"/>
            <a:ext cx="761788" cy="12283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4036730" y="2588613"/>
            <a:ext cx="761788" cy="35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344084" y="5873979"/>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4349936" y="4817945"/>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443831" y="5159890"/>
            <a:ext cx="1737692" cy="536236"/>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404793" y="4218505"/>
            <a:ext cx="836602" cy="536236"/>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6380368" y="1832067"/>
            <a:ext cx="1895198"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6322681" y="2390601"/>
            <a:ext cx="1973169"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193442" y="3526627"/>
            <a:ext cx="62953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Cats</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1125345" y="3993598"/>
            <a:ext cx="69762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Dogs</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974087" y="4460569"/>
            <a:ext cx="848886"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Meow</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285583" y="4927540"/>
            <a:ext cx="53739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Say</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1073600" y="5394512"/>
            <a:ext cx="74937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Woof</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5242694" y="2455831"/>
            <a:ext cx="62953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Cats</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5206657" y="2922802"/>
            <a:ext cx="69762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Dogs</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5180078" y="3389774"/>
            <a:ext cx="848886"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Meow</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5226187" y="3856745"/>
            <a:ext cx="53739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Say</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5205497" y="4323717"/>
            <a:ext cx="74937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Woof</a:t>
            </a:r>
          </a:p>
        </p:txBody>
      </p:sp>
    </p:spTree>
    <p:extLst>
      <p:ext uri="{BB962C8B-B14F-4D97-AF65-F5344CB8AC3E}">
        <p14:creationId xmlns:p14="http://schemas.microsoft.com/office/powerpoint/2010/main" val="257075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8277138" y="1841500"/>
            <a:ext cx="2962362"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a:solidFill>
                <a:schemeClr val="tx1"/>
              </a:solidFill>
            </a:endParaRPr>
          </a:p>
          <a:p>
            <a:pPr algn="ctr"/>
            <a:r>
              <a:rPr lang="en-US" sz="2667">
                <a:solidFill>
                  <a:schemeClr val="tx1"/>
                </a:solidFill>
                <a:latin typeface="Algerian" panose="020B0604020202020204" pitchFamily="82" charset="0"/>
              </a:rPr>
              <a:t>Dictionary</a:t>
            </a:r>
          </a:p>
          <a:p>
            <a:pPr algn="ctr"/>
            <a:endParaRPr lang="en-US" sz="2667">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892330" y="3456634"/>
            <a:ext cx="1955587" cy="21098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507995" indent="-507995">
              <a:buClr>
                <a:schemeClr val="bg1"/>
              </a:buClr>
              <a:buFont typeface="+mj-lt"/>
              <a:buAutoNum type="arabicPeriod"/>
            </a:pPr>
            <a:r>
              <a:rPr lang="en-US" sz="2222">
                <a:solidFill>
                  <a:schemeClr val="tx1"/>
                </a:solidFill>
                <a:latin typeface="Algerian" panose="020B0604020202020204" pitchFamily="82" charset="0"/>
              </a:rPr>
              <a:t>Cats</a:t>
            </a:r>
          </a:p>
          <a:p>
            <a:pPr marL="507995" indent="-507995">
              <a:buClr>
                <a:schemeClr val="bg1"/>
              </a:buClr>
              <a:buFont typeface="+mj-lt"/>
              <a:buAutoNum type="arabicPeriod"/>
            </a:pPr>
            <a:r>
              <a:rPr lang="en-US" sz="2222">
                <a:solidFill>
                  <a:schemeClr val="tx1"/>
                </a:solidFill>
                <a:latin typeface="Algerian" panose="020B0604020202020204" pitchFamily="82" charset="0"/>
              </a:rPr>
              <a:t>Dogs</a:t>
            </a:r>
          </a:p>
          <a:p>
            <a:pPr marL="507995" indent="-507995">
              <a:buClr>
                <a:schemeClr val="bg1"/>
              </a:buClr>
              <a:buFont typeface="+mj-lt"/>
              <a:buAutoNum type="arabicPeriod"/>
            </a:pPr>
            <a:r>
              <a:rPr lang="en-US" sz="2222">
                <a:solidFill>
                  <a:schemeClr val="tx1"/>
                </a:solidFill>
                <a:latin typeface="Algerian" panose="020B0604020202020204" pitchFamily="82" charset="0"/>
              </a:rPr>
              <a:t>Meow</a:t>
            </a:r>
          </a:p>
          <a:p>
            <a:pPr marL="507995" indent="-507995">
              <a:buClr>
                <a:schemeClr val="bg1"/>
              </a:buClr>
              <a:buFont typeface="+mj-lt"/>
              <a:buAutoNum type="arabicPeriod"/>
            </a:pPr>
            <a:r>
              <a:rPr lang="en-US" sz="2222">
                <a:solidFill>
                  <a:schemeClr val="tx1"/>
                </a:solidFill>
                <a:latin typeface="Algerian" panose="020B0604020202020204" pitchFamily="82" charset="0"/>
              </a:rPr>
              <a:t>Say</a:t>
            </a:r>
          </a:p>
          <a:p>
            <a:pPr marL="507995" indent="-507995">
              <a:buClr>
                <a:schemeClr val="bg1"/>
              </a:buClr>
              <a:buFont typeface="+mj-lt"/>
              <a:buAutoNum type="arabicPeriod"/>
            </a:pPr>
            <a:r>
              <a:rPr lang="en-US" sz="2222">
                <a:solidFill>
                  <a:schemeClr val="tx1"/>
                </a:solidFill>
                <a:latin typeface="Algerian" panose="020B0604020202020204" pitchFamily="82" charset="0"/>
              </a:rPr>
              <a:t>Woof</a:t>
            </a:r>
          </a:p>
          <a:p>
            <a:pPr algn="ctr">
              <a:lnSpc>
                <a:spcPct val="90000"/>
              </a:lnSpc>
            </a:pPr>
            <a:endParaRPr lang="en-US" sz="2222">
              <a:solidFill>
                <a:schemeClr val="tx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553720" y="447786"/>
            <a:ext cx="11084560" cy="656590"/>
          </a:xfrm>
        </p:spPr>
        <p:txBody>
          <a:bodyPr/>
          <a:lstStyle/>
          <a:p>
            <a:pPr algn="l"/>
            <a:r>
              <a:rPr lang="ru-RU" dirty="0">
                <a:solidFill>
                  <a:schemeClr val="tx1"/>
                </a:solidFill>
              </a:rPr>
              <a:t>Начальное слово и состояние</a:t>
            </a:r>
            <a:endParaRPr lang="en-US" dirty="0">
              <a:solidFill>
                <a:schemeClr val="tx1"/>
              </a:solidFill>
            </a:endParaRP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793304" y="49236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793304" y="44524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793304" y="39811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793304" y="3509901"/>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720646" y="4460654"/>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720646" y="3985277"/>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793304" y="2591118"/>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793304" y="2115742"/>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793304" y="1640365"/>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629810" y="3662379"/>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629810" y="3200476"/>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629810" y="2738574"/>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799157" y="429112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799157" y="38145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799157" y="3337978"/>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799157" y="286140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228615" y="4636042"/>
            <a:ext cx="46299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990929" y="4398354"/>
            <a:ext cx="93837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455990" y="4400417"/>
            <a:ext cx="825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226552" y="4162728"/>
            <a:ext cx="4671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2220363" y="4164792"/>
            <a:ext cx="47950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458053" y="3927104"/>
            <a:ext cx="4126"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222427" y="3691478"/>
            <a:ext cx="475377"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984738" y="3929166"/>
            <a:ext cx="950753"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3127566" y="3866160"/>
            <a:ext cx="501606" cy="7982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3127566" y="3404255"/>
            <a:ext cx="501606" cy="1260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3127566" y="2942353"/>
            <a:ext cx="501606" cy="17220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3127566" y="3866159"/>
            <a:ext cx="501606" cy="3228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3067880" y="3404256"/>
            <a:ext cx="561291" cy="9284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3127566" y="2942354"/>
            <a:ext cx="501606" cy="12467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2200224" y="2794898"/>
            <a:ext cx="1428947" cy="1071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2200224" y="2319521"/>
            <a:ext cx="1428947" cy="1546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2200224" y="1844145"/>
            <a:ext cx="1428947" cy="2022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2200224" y="2794898"/>
            <a:ext cx="1428947" cy="6093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2200224" y="2319522"/>
            <a:ext cx="1428947" cy="108473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2200224" y="1844145"/>
            <a:ext cx="1428947" cy="15601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2200224" y="2794898"/>
            <a:ext cx="1428947" cy="1474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2200224" y="2319522"/>
            <a:ext cx="1428947" cy="62283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2200224" y="1844144"/>
            <a:ext cx="1428947" cy="10982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4036730" y="3866159"/>
            <a:ext cx="821473" cy="772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793304" y="53949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799157" y="2384834"/>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992992" y="4871667"/>
            <a:ext cx="93424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755302" y="4633978"/>
            <a:ext cx="14096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4036730" y="3866160"/>
            <a:ext cx="761788" cy="1521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4036730" y="3541758"/>
            <a:ext cx="761788" cy="324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4036730" y="3065185"/>
            <a:ext cx="761788" cy="800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4036730" y="2588614"/>
            <a:ext cx="761788" cy="12775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4036730" y="3404256"/>
            <a:ext cx="761788" cy="10906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4036730" y="3404255"/>
            <a:ext cx="761788" cy="6140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4036730" y="3404256"/>
            <a:ext cx="761788" cy="137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4036730" y="3065185"/>
            <a:ext cx="761788" cy="3390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4036730" y="2588613"/>
            <a:ext cx="761788" cy="8156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4036730" y="2942353"/>
            <a:ext cx="761788" cy="15525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4036730" y="2942353"/>
            <a:ext cx="761788" cy="10759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4036730" y="2942354"/>
            <a:ext cx="761788" cy="59940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4036730" y="2942353"/>
            <a:ext cx="761788" cy="12283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4036730" y="2588613"/>
            <a:ext cx="761788" cy="35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344084" y="5873979"/>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4349936" y="4817945"/>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443831" y="5159890"/>
            <a:ext cx="1737692" cy="536236"/>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404793" y="4218505"/>
            <a:ext cx="836602" cy="536236"/>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6380368" y="1832067"/>
            <a:ext cx="1895198"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6322681" y="2390601"/>
            <a:ext cx="1973169"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423797" y="3554849"/>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1</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1423797" y="4021820"/>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1423797" y="4488791"/>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423797" y="4955762"/>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1423797" y="5422735"/>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408175" y="1681458"/>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4" name="TextBox 3">
            <a:extLst>
              <a:ext uri="{FF2B5EF4-FFF2-40B4-BE49-F238E27FC236}">
                <a16:creationId xmlns:a16="http://schemas.microsoft.com/office/drawing/2014/main" id="{E34EB331-DD56-4F07-9587-AB7C2F5EAEE0}"/>
              </a:ext>
            </a:extLst>
          </p:cNvPr>
          <p:cNvSpPr txBox="1"/>
          <p:nvPr/>
        </p:nvSpPr>
        <p:spPr>
          <a:xfrm>
            <a:off x="1408175" y="2160257"/>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6" name="TextBox 5">
            <a:extLst>
              <a:ext uri="{FF2B5EF4-FFF2-40B4-BE49-F238E27FC236}">
                <a16:creationId xmlns:a16="http://schemas.microsoft.com/office/drawing/2014/main" id="{DFB568A8-BB10-43E5-B142-F6C83A8F8C48}"/>
              </a:ext>
            </a:extLst>
          </p:cNvPr>
          <p:cNvSpPr txBox="1"/>
          <p:nvPr/>
        </p:nvSpPr>
        <p:spPr>
          <a:xfrm>
            <a:off x="1408175" y="2624945"/>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4" name="TextBox 223">
            <a:extLst>
              <a:ext uri="{FF2B5EF4-FFF2-40B4-BE49-F238E27FC236}">
                <a16:creationId xmlns:a16="http://schemas.microsoft.com/office/drawing/2014/main" id="{EE137526-4081-4668-A77B-8EE853BA0670}"/>
              </a:ext>
            </a:extLst>
          </p:cNvPr>
          <p:cNvSpPr txBox="1"/>
          <p:nvPr/>
        </p:nvSpPr>
        <p:spPr>
          <a:xfrm>
            <a:off x="5198870" y="2441720"/>
            <a:ext cx="49725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5" name="TextBox 224">
            <a:extLst>
              <a:ext uri="{FF2B5EF4-FFF2-40B4-BE49-F238E27FC236}">
                <a16:creationId xmlns:a16="http://schemas.microsoft.com/office/drawing/2014/main" id="{F7CB6395-E230-423F-9EAE-614CD13279A6}"/>
              </a:ext>
            </a:extLst>
          </p:cNvPr>
          <p:cNvSpPr txBox="1"/>
          <p:nvPr/>
        </p:nvSpPr>
        <p:spPr>
          <a:xfrm>
            <a:off x="5198870" y="2908691"/>
            <a:ext cx="49725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6" name="TextBox 225">
            <a:extLst>
              <a:ext uri="{FF2B5EF4-FFF2-40B4-BE49-F238E27FC236}">
                <a16:creationId xmlns:a16="http://schemas.microsoft.com/office/drawing/2014/main" id="{93C35679-1954-4B43-8C40-B11E28FCD4BB}"/>
              </a:ext>
            </a:extLst>
          </p:cNvPr>
          <p:cNvSpPr txBox="1"/>
          <p:nvPr/>
        </p:nvSpPr>
        <p:spPr>
          <a:xfrm>
            <a:off x="5204390" y="3375662"/>
            <a:ext cx="62709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50%</a:t>
            </a:r>
          </a:p>
        </p:txBody>
      </p:sp>
      <p:sp>
        <p:nvSpPr>
          <p:cNvPr id="227" name="TextBox 226">
            <a:extLst>
              <a:ext uri="{FF2B5EF4-FFF2-40B4-BE49-F238E27FC236}">
                <a16:creationId xmlns:a16="http://schemas.microsoft.com/office/drawing/2014/main" id="{F49F4E81-F2B6-4008-80EC-4E16ADF8C2F8}"/>
              </a:ext>
            </a:extLst>
          </p:cNvPr>
          <p:cNvSpPr txBox="1"/>
          <p:nvPr/>
        </p:nvSpPr>
        <p:spPr>
          <a:xfrm>
            <a:off x="5204390" y="3824359"/>
            <a:ext cx="62709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50%</a:t>
            </a:r>
          </a:p>
        </p:txBody>
      </p:sp>
      <p:sp>
        <p:nvSpPr>
          <p:cNvPr id="228" name="TextBox 227">
            <a:extLst>
              <a:ext uri="{FF2B5EF4-FFF2-40B4-BE49-F238E27FC236}">
                <a16:creationId xmlns:a16="http://schemas.microsoft.com/office/drawing/2014/main" id="{ADBEEB8A-B4A0-41A4-89C2-F1AB133CD467}"/>
              </a:ext>
            </a:extLst>
          </p:cNvPr>
          <p:cNvSpPr txBox="1"/>
          <p:nvPr/>
        </p:nvSpPr>
        <p:spPr>
          <a:xfrm>
            <a:off x="5198870" y="4309606"/>
            <a:ext cx="49725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Tree>
    <p:extLst>
      <p:ext uri="{BB962C8B-B14F-4D97-AF65-F5344CB8AC3E}">
        <p14:creationId xmlns:p14="http://schemas.microsoft.com/office/powerpoint/2010/main" val="18537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8277138" y="1841500"/>
            <a:ext cx="2962362"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a:solidFill>
                <a:schemeClr val="tx1"/>
              </a:solidFill>
            </a:endParaRPr>
          </a:p>
          <a:p>
            <a:pPr algn="ctr"/>
            <a:r>
              <a:rPr lang="en-US" sz="2667">
                <a:solidFill>
                  <a:schemeClr val="tx1"/>
                </a:solidFill>
                <a:latin typeface="Algerian" panose="020B0604020202020204" pitchFamily="82" charset="0"/>
              </a:rPr>
              <a:t>Dictionary</a:t>
            </a:r>
          </a:p>
          <a:p>
            <a:pPr algn="ctr"/>
            <a:endParaRPr lang="en-US" sz="2667">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892330" y="3456634"/>
            <a:ext cx="1955587" cy="21098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507995" indent="-507995">
              <a:buClr>
                <a:schemeClr val="bg1"/>
              </a:buClr>
              <a:buFont typeface="+mj-lt"/>
              <a:buAutoNum type="arabicPeriod"/>
            </a:pPr>
            <a:r>
              <a:rPr lang="en-US" sz="2222">
                <a:solidFill>
                  <a:schemeClr val="tx1"/>
                </a:solidFill>
                <a:latin typeface="Algerian" panose="020B0604020202020204" pitchFamily="82" charset="0"/>
              </a:rPr>
              <a:t>Cats</a:t>
            </a:r>
          </a:p>
          <a:p>
            <a:pPr marL="507995" indent="-507995">
              <a:buClr>
                <a:schemeClr val="bg1"/>
              </a:buClr>
              <a:buFont typeface="+mj-lt"/>
              <a:buAutoNum type="arabicPeriod"/>
            </a:pPr>
            <a:r>
              <a:rPr lang="en-US" sz="2222">
                <a:solidFill>
                  <a:schemeClr val="tx1"/>
                </a:solidFill>
                <a:latin typeface="Algerian" panose="020B0604020202020204" pitchFamily="82" charset="0"/>
              </a:rPr>
              <a:t>Dogs</a:t>
            </a:r>
          </a:p>
          <a:p>
            <a:pPr marL="507995" indent="-507995">
              <a:buClr>
                <a:schemeClr val="bg1"/>
              </a:buClr>
              <a:buFont typeface="+mj-lt"/>
              <a:buAutoNum type="arabicPeriod"/>
            </a:pPr>
            <a:r>
              <a:rPr lang="en-US" sz="2222">
                <a:solidFill>
                  <a:schemeClr val="tx1"/>
                </a:solidFill>
                <a:latin typeface="Algerian" panose="020B0604020202020204" pitchFamily="82" charset="0"/>
              </a:rPr>
              <a:t>Meow</a:t>
            </a:r>
          </a:p>
          <a:p>
            <a:pPr marL="507995" indent="-507995">
              <a:buClr>
                <a:schemeClr val="bg1"/>
              </a:buClr>
              <a:buFont typeface="+mj-lt"/>
              <a:buAutoNum type="arabicPeriod"/>
            </a:pPr>
            <a:r>
              <a:rPr lang="en-US" sz="2222">
                <a:solidFill>
                  <a:schemeClr val="tx1"/>
                </a:solidFill>
                <a:latin typeface="Algerian" panose="020B0604020202020204" pitchFamily="82" charset="0"/>
              </a:rPr>
              <a:t>Say</a:t>
            </a:r>
          </a:p>
          <a:p>
            <a:pPr marL="507995" indent="-507995">
              <a:buClr>
                <a:schemeClr val="bg1"/>
              </a:buClr>
              <a:buFont typeface="+mj-lt"/>
              <a:buAutoNum type="arabicPeriod"/>
            </a:pPr>
            <a:r>
              <a:rPr lang="en-US" sz="2222">
                <a:solidFill>
                  <a:schemeClr val="tx1"/>
                </a:solidFill>
                <a:latin typeface="Algerian" panose="020B0604020202020204" pitchFamily="82" charset="0"/>
              </a:rPr>
              <a:t>Woof</a:t>
            </a:r>
          </a:p>
          <a:p>
            <a:pPr algn="ctr">
              <a:lnSpc>
                <a:spcPct val="90000"/>
              </a:lnSpc>
            </a:pPr>
            <a:endParaRPr lang="en-US" sz="2222">
              <a:solidFill>
                <a:schemeClr val="tx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553720" y="447786"/>
            <a:ext cx="11084560" cy="656590"/>
          </a:xfrm>
        </p:spPr>
        <p:txBody>
          <a:bodyPr/>
          <a:lstStyle/>
          <a:p>
            <a:pPr algn="l"/>
            <a:r>
              <a:rPr lang="ru-RU" dirty="0">
                <a:solidFill>
                  <a:schemeClr val="tx1"/>
                </a:solidFill>
              </a:rPr>
              <a:t>Вычисление нового состояния</a:t>
            </a:r>
            <a:endParaRPr lang="en-US" dirty="0">
              <a:solidFill>
                <a:schemeClr val="tx1"/>
              </a:solidFill>
            </a:endParaRP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793304" y="49236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793304" y="44524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793304" y="39811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793304" y="3509901"/>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720646" y="4460654"/>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720646" y="3985277"/>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793304" y="2591118"/>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793304" y="2115742"/>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793304" y="1640365"/>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629810" y="3662379"/>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629810" y="3200476"/>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629810" y="2738574"/>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799157" y="429112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799157" y="38145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799157" y="3337978"/>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799157" y="286140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228615" y="4636042"/>
            <a:ext cx="46299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990929" y="4398354"/>
            <a:ext cx="93837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455990" y="4400417"/>
            <a:ext cx="825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226552" y="4162728"/>
            <a:ext cx="4671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2220363" y="4164792"/>
            <a:ext cx="47950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458053" y="3927104"/>
            <a:ext cx="4126"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222427" y="3691478"/>
            <a:ext cx="475377"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984738" y="3929166"/>
            <a:ext cx="950753"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3127566" y="3866160"/>
            <a:ext cx="501606" cy="7982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3127566" y="3404255"/>
            <a:ext cx="501606" cy="1260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3127566" y="2942353"/>
            <a:ext cx="501606" cy="17220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3127566" y="3866159"/>
            <a:ext cx="501606" cy="3228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3067880" y="3404256"/>
            <a:ext cx="561291" cy="9284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3127566" y="2942354"/>
            <a:ext cx="501606" cy="12467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2200224" y="2794898"/>
            <a:ext cx="1428947" cy="1071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2200224" y="2319521"/>
            <a:ext cx="1428947" cy="1546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2200224" y="1844145"/>
            <a:ext cx="1428947" cy="2022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2200224" y="2794898"/>
            <a:ext cx="1428947" cy="6093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2200224" y="2319522"/>
            <a:ext cx="1428947" cy="108473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2200224" y="1844145"/>
            <a:ext cx="1428947" cy="15601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2200224" y="2794898"/>
            <a:ext cx="1428947" cy="1474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2200224" y="2319522"/>
            <a:ext cx="1428947" cy="62283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2200224" y="1844144"/>
            <a:ext cx="1428947" cy="10982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4036730" y="3866159"/>
            <a:ext cx="821473" cy="772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793304" y="53949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799157" y="2384834"/>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992992" y="4871667"/>
            <a:ext cx="93424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755302" y="4633978"/>
            <a:ext cx="14096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4036730" y="3866160"/>
            <a:ext cx="761788" cy="1521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4036730" y="3541758"/>
            <a:ext cx="761788" cy="324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4036730" y="3065185"/>
            <a:ext cx="761788" cy="800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4036730" y="2588614"/>
            <a:ext cx="761788" cy="12775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4036730" y="3404256"/>
            <a:ext cx="761788" cy="10906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4036730" y="3404255"/>
            <a:ext cx="761788" cy="6140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4036730" y="3404256"/>
            <a:ext cx="761788" cy="137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4036730" y="3065185"/>
            <a:ext cx="761788" cy="3390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4036730" y="2588613"/>
            <a:ext cx="761788" cy="8156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4036730" y="2942353"/>
            <a:ext cx="761788" cy="15525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4036730" y="2942353"/>
            <a:ext cx="761788" cy="10759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4036730" y="2942354"/>
            <a:ext cx="761788" cy="59940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4036730" y="2942353"/>
            <a:ext cx="761788" cy="12283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4036730" y="2588613"/>
            <a:ext cx="761788" cy="35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344084" y="5873979"/>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4349936" y="4817945"/>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443831" y="5159890"/>
            <a:ext cx="1737692" cy="536236"/>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404793" y="4218505"/>
            <a:ext cx="836602" cy="536236"/>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6380368" y="1832067"/>
            <a:ext cx="1895198"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6322681" y="2390601"/>
            <a:ext cx="1973169"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5198870" y="2441720"/>
            <a:ext cx="49725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5198870" y="2908691"/>
            <a:ext cx="49725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5204390" y="3375662"/>
            <a:ext cx="62709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50%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5204390" y="3824359"/>
            <a:ext cx="62709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50%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5198870" y="4309606"/>
            <a:ext cx="49725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59" name="Rectangle 58">
            <a:extLst>
              <a:ext uri="{FF2B5EF4-FFF2-40B4-BE49-F238E27FC236}">
                <a16:creationId xmlns:a16="http://schemas.microsoft.com/office/drawing/2014/main" id="{1992E4B5-D631-4D5E-9E19-7C578CBF68AF}"/>
              </a:ext>
            </a:extLst>
          </p:cNvPr>
          <p:cNvSpPr/>
          <p:nvPr/>
        </p:nvSpPr>
        <p:spPr>
          <a:xfrm>
            <a:off x="3362460" y="2534719"/>
            <a:ext cx="892118" cy="17220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6">
                <a:solidFill>
                  <a:schemeClr val="tx1"/>
                </a:solidFill>
              </a:rPr>
              <a:t>.1</a:t>
            </a:r>
          </a:p>
          <a:p>
            <a:pPr algn="ctr"/>
            <a:endParaRPr lang="en-US" sz="1556">
              <a:solidFill>
                <a:schemeClr val="tx1"/>
              </a:solidFill>
            </a:endParaRPr>
          </a:p>
          <a:p>
            <a:pPr algn="ctr"/>
            <a:r>
              <a:rPr lang="en-US" sz="1556">
                <a:solidFill>
                  <a:schemeClr val="tx1"/>
                </a:solidFill>
              </a:rPr>
              <a:t>-.5</a:t>
            </a:r>
          </a:p>
          <a:p>
            <a:pPr algn="ctr"/>
            <a:endParaRPr lang="en-US" sz="1556">
              <a:solidFill>
                <a:schemeClr val="tx1"/>
              </a:solidFill>
            </a:endParaRPr>
          </a:p>
          <a:p>
            <a:pPr algn="ctr"/>
            <a:r>
              <a:rPr lang="en-US" sz="1556">
                <a:solidFill>
                  <a:schemeClr val="tx1"/>
                </a:solidFill>
              </a:rPr>
              <a:t>.6</a:t>
            </a:r>
          </a:p>
        </p:txBody>
      </p:sp>
      <p:sp>
        <p:nvSpPr>
          <p:cNvPr id="2" name="TextBox 1">
            <a:extLst>
              <a:ext uri="{FF2B5EF4-FFF2-40B4-BE49-F238E27FC236}">
                <a16:creationId xmlns:a16="http://schemas.microsoft.com/office/drawing/2014/main" id="{C24D53B8-51D0-4883-8890-B223174945FE}"/>
              </a:ext>
            </a:extLst>
          </p:cNvPr>
          <p:cNvSpPr txBox="1"/>
          <p:nvPr/>
        </p:nvSpPr>
        <p:spPr>
          <a:xfrm>
            <a:off x="1423797" y="3554849"/>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1</a:t>
            </a:r>
          </a:p>
        </p:txBody>
      </p:sp>
      <p:sp>
        <p:nvSpPr>
          <p:cNvPr id="4" name="TextBox 3">
            <a:extLst>
              <a:ext uri="{FF2B5EF4-FFF2-40B4-BE49-F238E27FC236}">
                <a16:creationId xmlns:a16="http://schemas.microsoft.com/office/drawing/2014/main" id="{D381774B-00D1-4F10-B2F7-7C2E5CFC24D8}"/>
              </a:ext>
            </a:extLst>
          </p:cNvPr>
          <p:cNvSpPr txBox="1"/>
          <p:nvPr/>
        </p:nvSpPr>
        <p:spPr>
          <a:xfrm>
            <a:off x="1423797" y="4021820"/>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6" name="TextBox 5">
            <a:extLst>
              <a:ext uri="{FF2B5EF4-FFF2-40B4-BE49-F238E27FC236}">
                <a16:creationId xmlns:a16="http://schemas.microsoft.com/office/drawing/2014/main" id="{709A8D97-1755-4B78-AABF-826B625382B5}"/>
              </a:ext>
            </a:extLst>
          </p:cNvPr>
          <p:cNvSpPr txBox="1"/>
          <p:nvPr/>
        </p:nvSpPr>
        <p:spPr>
          <a:xfrm>
            <a:off x="1423797" y="4488791"/>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4" name="TextBox 223">
            <a:extLst>
              <a:ext uri="{FF2B5EF4-FFF2-40B4-BE49-F238E27FC236}">
                <a16:creationId xmlns:a16="http://schemas.microsoft.com/office/drawing/2014/main" id="{708D9612-1212-4880-9F1C-1696FA853A50}"/>
              </a:ext>
            </a:extLst>
          </p:cNvPr>
          <p:cNvSpPr txBox="1"/>
          <p:nvPr/>
        </p:nvSpPr>
        <p:spPr>
          <a:xfrm>
            <a:off x="1423797" y="4955762"/>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5" name="TextBox 224">
            <a:extLst>
              <a:ext uri="{FF2B5EF4-FFF2-40B4-BE49-F238E27FC236}">
                <a16:creationId xmlns:a16="http://schemas.microsoft.com/office/drawing/2014/main" id="{196A990C-FFE2-4498-B9D0-661893D9E6C7}"/>
              </a:ext>
            </a:extLst>
          </p:cNvPr>
          <p:cNvSpPr txBox="1"/>
          <p:nvPr/>
        </p:nvSpPr>
        <p:spPr>
          <a:xfrm>
            <a:off x="1423797" y="5422735"/>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6" name="TextBox 225">
            <a:extLst>
              <a:ext uri="{FF2B5EF4-FFF2-40B4-BE49-F238E27FC236}">
                <a16:creationId xmlns:a16="http://schemas.microsoft.com/office/drawing/2014/main" id="{2DD06099-D680-460A-B516-CA814F99A81A}"/>
              </a:ext>
            </a:extLst>
          </p:cNvPr>
          <p:cNvSpPr txBox="1"/>
          <p:nvPr/>
        </p:nvSpPr>
        <p:spPr>
          <a:xfrm>
            <a:off x="1408175" y="1681458"/>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7" name="TextBox 226">
            <a:extLst>
              <a:ext uri="{FF2B5EF4-FFF2-40B4-BE49-F238E27FC236}">
                <a16:creationId xmlns:a16="http://schemas.microsoft.com/office/drawing/2014/main" id="{7961DB77-41F4-4236-86AE-0F421E1E1CF9}"/>
              </a:ext>
            </a:extLst>
          </p:cNvPr>
          <p:cNvSpPr txBox="1"/>
          <p:nvPr/>
        </p:nvSpPr>
        <p:spPr>
          <a:xfrm>
            <a:off x="1408175" y="2160257"/>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8" name="TextBox 227">
            <a:extLst>
              <a:ext uri="{FF2B5EF4-FFF2-40B4-BE49-F238E27FC236}">
                <a16:creationId xmlns:a16="http://schemas.microsoft.com/office/drawing/2014/main" id="{75075686-6175-4375-84CD-764E5AE6080C}"/>
              </a:ext>
            </a:extLst>
          </p:cNvPr>
          <p:cNvSpPr txBox="1"/>
          <p:nvPr/>
        </p:nvSpPr>
        <p:spPr>
          <a:xfrm>
            <a:off x="1408175" y="2624945"/>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Tree>
    <p:extLst>
      <p:ext uri="{BB962C8B-B14F-4D97-AF65-F5344CB8AC3E}">
        <p14:creationId xmlns:p14="http://schemas.microsoft.com/office/powerpoint/2010/main" val="417671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8277138" y="1841500"/>
            <a:ext cx="2962362"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a:solidFill>
                <a:schemeClr val="tx1"/>
              </a:solidFill>
            </a:endParaRPr>
          </a:p>
          <a:p>
            <a:pPr algn="ctr"/>
            <a:r>
              <a:rPr lang="en-US" sz="2667">
                <a:solidFill>
                  <a:schemeClr val="tx1"/>
                </a:solidFill>
                <a:latin typeface="Algerian" panose="020B0604020202020204" pitchFamily="82" charset="0"/>
              </a:rPr>
              <a:t>Dictionary</a:t>
            </a:r>
          </a:p>
          <a:p>
            <a:pPr algn="ctr"/>
            <a:endParaRPr lang="en-US" sz="2667">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892330" y="3456634"/>
            <a:ext cx="1955587" cy="21098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507995" indent="-507995">
              <a:buClr>
                <a:schemeClr val="bg1"/>
              </a:buClr>
              <a:buFont typeface="+mj-lt"/>
              <a:buAutoNum type="arabicPeriod"/>
            </a:pPr>
            <a:r>
              <a:rPr lang="en-US" sz="2222">
                <a:solidFill>
                  <a:schemeClr val="tx1"/>
                </a:solidFill>
                <a:latin typeface="Algerian" panose="020B0604020202020204" pitchFamily="82" charset="0"/>
              </a:rPr>
              <a:t>Cats</a:t>
            </a:r>
          </a:p>
          <a:p>
            <a:pPr marL="507995" indent="-507995">
              <a:buClr>
                <a:schemeClr val="bg1"/>
              </a:buClr>
              <a:buFont typeface="+mj-lt"/>
              <a:buAutoNum type="arabicPeriod"/>
            </a:pPr>
            <a:r>
              <a:rPr lang="en-US" sz="2222">
                <a:solidFill>
                  <a:schemeClr val="tx1"/>
                </a:solidFill>
                <a:latin typeface="Algerian" panose="020B0604020202020204" pitchFamily="82" charset="0"/>
              </a:rPr>
              <a:t>Dogs</a:t>
            </a:r>
          </a:p>
          <a:p>
            <a:pPr marL="507995" indent="-507995">
              <a:buClr>
                <a:schemeClr val="bg1"/>
              </a:buClr>
              <a:buFont typeface="+mj-lt"/>
              <a:buAutoNum type="arabicPeriod"/>
            </a:pPr>
            <a:r>
              <a:rPr lang="en-US" sz="2222">
                <a:solidFill>
                  <a:schemeClr val="tx1"/>
                </a:solidFill>
                <a:latin typeface="Algerian" panose="020B0604020202020204" pitchFamily="82" charset="0"/>
              </a:rPr>
              <a:t>Meow</a:t>
            </a:r>
          </a:p>
          <a:p>
            <a:pPr marL="507995" indent="-507995">
              <a:buClr>
                <a:schemeClr val="bg1"/>
              </a:buClr>
              <a:buFont typeface="+mj-lt"/>
              <a:buAutoNum type="arabicPeriod"/>
            </a:pPr>
            <a:r>
              <a:rPr lang="en-US" sz="2222">
                <a:solidFill>
                  <a:schemeClr val="tx1"/>
                </a:solidFill>
                <a:latin typeface="Algerian" panose="020B0604020202020204" pitchFamily="82" charset="0"/>
              </a:rPr>
              <a:t>Say</a:t>
            </a:r>
          </a:p>
          <a:p>
            <a:pPr marL="507995" indent="-507995">
              <a:buClr>
                <a:schemeClr val="bg1"/>
              </a:buClr>
              <a:buFont typeface="+mj-lt"/>
              <a:buAutoNum type="arabicPeriod"/>
            </a:pPr>
            <a:r>
              <a:rPr lang="en-US" sz="2222">
                <a:solidFill>
                  <a:schemeClr val="tx1"/>
                </a:solidFill>
                <a:latin typeface="Algerian" panose="020B0604020202020204" pitchFamily="82" charset="0"/>
              </a:rPr>
              <a:t>Woof</a:t>
            </a:r>
          </a:p>
          <a:p>
            <a:pPr algn="ctr">
              <a:lnSpc>
                <a:spcPct val="90000"/>
              </a:lnSpc>
            </a:pPr>
            <a:endParaRPr lang="en-US" sz="2222">
              <a:solidFill>
                <a:schemeClr val="tx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553720" y="447786"/>
            <a:ext cx="11084560" cy="656590"/>
          </a:xfrm>
        </p:spPr>
        <p:txBody>
          <a:bodyPr/>
          <a:lstStyle/>
          <a:p>
            <a:pPr algn="l"/>
            <a:r>
              <a:rPr lang="ru-RU" dirty="0">
                <a:solidFill>
                  <a:schemeClr val="tx1"/>
                </a:solidFill>
              </a:rPr>
              <a:t>Запоминаем состояние</a:t>
            </a:r>
            <a:endParaRPr lang="en-US" dirty="0">
              <a:solidFill>
                <a:schemeClr val="tx1"/>
              </a:solidFill>
            </a:endParaRP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793304" y="49236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793304" y="44524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793304" y="39811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793304" y="3509901"/>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720646" y="4460654"/>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720646" y="3985277"/>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793304" y="2591118"/>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793304" y="2115742"/>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793304" y="1640365"/>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629810" y="3662379"/>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629810" y="3200476"/>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629810" y="2738574"/>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799157" y="429112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799157" y="38145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799157" y="3337978"/>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799157" y="286140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228615" y="4636042"/>
            <a:ext cx="46299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990929" y="4398354"/>
            <a:ext cx="93837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455990" y="4400417"/>
            <a:ext cx="825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226552" y="4162728"/>
            <a:ext cx="4671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2220363" y="4164792"/>
            <a:ext cx="47950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458053" y="3927104"/>
            <a:ext cx="4126"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222427" y="3691478"/>
            <a:ext cx="475377"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984738" y="3929166"/>
            <a:ext cx="950753"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3127566" y="3866160"/>
            <a:ext cx="501606" cy="7982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3127566" y="3404255"/>
            <a:ext cx="501606" cy="1260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3127566" y="2942353"/>
            <a:ext cx="501606" cy="17220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3127566" y="3866159"/>
            <a:ext cx="501606" cy="3228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3067880" y="3404256"/>
            <a:ext cx="561291" cy="9284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3127566" y="2942354"/>
            <a:ext cx="501606" cy="12467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2200224" y="2794898"/>
            <a:ext cx="1428947" cy="1071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2200224" y="2319521"/>
            <a:ext cx="1428947" cy="1546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2200224" y="1844145"/>
            <a:ext cx="1428947" cy="2022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2200224" y="2794898"/>
            <a:ext cx="1428947" cy="6093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2200224" y="2319522"/>
            <a:ext cx="1428947" cy="108473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2200224" y="1844145"/>
            <a:ext cx="1428947" cy="15601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2200224" y="2794898"/>
            <a:ext cx="1428947" cy="1474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2200224" y="2319522"/>
            <a:ext cx="1428947" cy="62283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2200224" y="1844144"/>
            <a:ext cx="1428947" cy="10982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4036730" y="3866159"/>
            <a:ext cx="821473" cy="772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793304" y="53949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799157" y="2384834"/>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992992" y="4871667"/>
            <a:ext cx="93424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755302" y="4633978"/>
            <a:ext cx="14096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4036730" y="3866160"/>
            <a:ext cx="761788" cy="1521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4036730" y="3541758"/>
            <a:ext cx="761788" cy="324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4036730" y="3065185"/>
            <a:ext cx="761788" cy="800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4036730" y="2588614"/>
            <a:ext cx="761788" cy="12775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4036730" y="3404256"/>
            <a:ext cx="761788" cy="10906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4036730" y="3404255"/>
            <a:ext cx="761788" cy="6140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4036730" y="3404256"/>
            <a:ext cx="761788" cy="137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4036730" y="3065185"/>
            <a:ext cx="761788" cy="3390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4036730" y="2588613"/>
            <a:ext cx="761788" cy="8156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4036730" y="2942353"/>
            <a:ext cx="761788" cy="15525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4036730" y="2942353"/>
            <a:ext cx="761788" cy="10759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4036730" y="2942354"/>
            <a:ext cx="761788" cy="59940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4036730" y="2942353"/>
            <a:ext cx="761788" cy="12283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4036730" y="2588613"/>
            <a:ext cx="761788" cy="35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344084" y="5873979"/>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4349936" y="4817945"/>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443831" y="5159890"/>
            <a:ext cx="1737692" cy="536236"/>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404793" y="4218505"/>
            <a:ext cx="836602" cy="536236"/>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6380368" y="1832067"/>
            <a:ext cx="1895198"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6322681" y="2390601"/>
            <a:ext cx="1973169"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“Dogs say ___.”</a:t>
            </a:r>
          </a:p>
        </p:txBody>
      </p:sp>
      <p:sp>
        <p:nvSpPr>
          <p:cNvPr id="224" name="Rectangle 223">
            <a:extLst>
              <a:ext uri="{FF2B5EF4-FFF2-40B4-BE49-F238E27FC236}">
                <a16:creationId xmlns:a16="http://schemas.microsoft.com/office/drawing/2014/main" id="{4FF7A8A0-880C-4242-9A63-AECE55B8FA57}"/>
              </a:ext>
            </a:extLst>
          </p:cNvPr>
          <p:cNvSpPr/>
          <p:nvPr/>
        </p:nvSpPr>
        <p:spPr>
          <a:xfrm>
            <a:off x="3362460" y="2534719"/>
            <a:ext cx="892118" cy="17220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6">
                <a:solidFill>
                  <a:schemeClr val="tx1"/>
                </a:solidFill>
              </a:rPr>
              <a:t>.1</a:t>
            </a:r>
          </a:p>
          <a:p>
            <a:pPr algn="ctr"/>
            <a:endParaRPr lang="en-US" sz="1556">
              <a:solidFill>
                <a:schemeClr val="tx1"/>
              </a:solidFill>
            </a:endParaRPr>
          </a:p>
          <a:p>
            <a:pPr algn="ctr"/>
            <a:r>
              <a:rPr lang="en-US" sz="1556">
                <a:solidFill>
                  <a:schemeClr val="tx1"/>
                </a:solidFill>
              </a:rPr>
              <a:t>-.5</a:t>
            </a:r>
          </a:p>
          <a:p>
            <a:pPr algn="ctr"/>
            <a:endParaRPr lang="en-US" sz="1556">
              <a:solidFill>
                <a:schemeClr val="tx1"/>
              </a:solidFill>
            </a:endParaRPr>
          </a:p>
          <a:p>
            <a:pPr algn="ctr"/>
            <a:r>
              <a:rPr lang="en-US" sz="1556">
                <a:solidFill>
                  <a:schemeClr val="tx1"/>
                </a:solidFill>
              </a:rPr>
              <a:t>.6</a:t>
            </a:r>
          </a:p>
        </p:txBody>
      </p:sp>
      <p:sp>
        <p:nvSpPr>
          <p:cNvPr id="225" name="Arrow: Bent 224">
            <a:extLst>
              <a:ext uri="{FF2B5EF4-FFF2-40B4-BE49-F238E27FC236}">
                <a16:creationId xmlns:a16="http://schemas.microsoft.com/office/drawing/2014/main" id="{CCA8BCBC-1CB0-4F9B-8E3B-78296CF405EB}"/>
              </a:ext>
            </a:extLst>
          </p:cNvPr>
          <p:cNvSpPr/>
          <p:nvPr/>
        </p:nvSpPr>
        <p:spPr>
          <a:xfrm flipH="1">
            <a:off x="2437045" y="1551828"/>
            <a:ext cx="1463544" cy="847371"/>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 name="TextBox 1">
            <a:extLst>
              <a:ext uri="{FF2B5EF4-FFF2-40B4-BE49-F238E27FC236}">
                <a16:creationId xmlns:a16="http://schemas.microsoft.com/office/drawing/2014/main" id="{DCF27EE3-B101-4591-8B4F-C7D08150013D}"/>
              </a:ext>
            </a:extLst>
          </p:cNvPr>
          <p:cNvSpPr txBox="1"/>
          <p:nvPr/>
        </p:nvSpPr>
        <p:spPr>
          <a:xfrm>
            <a:off x="1423797" y="3554849"/>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1</a:t>
            </a:r>
          </a:p>
        </p:txBody>
      </p:sp>
      <p:sp>
        <p:nvSpPr>
          <p:cNvPr id="4" name="TextBox 3">
            <a:extLst>
              <a:ext uri="{FF2B5EF4-FFF2-40B4-BE49-F238E27FC236}">
                <a16:creationId xmlns:a16="http://schemas.microsoft.com/office/drawing/2014/main" id="{A24B5027-47C8-4A5A-B490-42AC52E5DD6C}"/>
              </a:ext>
            </a:extLst>
          </p:cNvPr>
          <p:cNvSpPr txBox="1"/>
          <p:nvPr/>
        </p:nvSpPr>
        <p:spPr>
          <a:xfrm>
            <a:off x="1423797" y="4021820"/>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6" name="TextBox 5">
            <a:extLst>
              <a:ext uri="{FF2B5EF4-FFF2-40B4-BE49-F238E27FC236}">
                <a16:creationId xmlns:a16="http://schemas.microsoft.com/office/drawing/2014/main" id="{05D1D037-6D53-4572-A6EF-156288F3CFC4}"/>
              </a:ext>
            </a:extLst>
          </p:cNvPr>
          <p:cNvSpPr txBox="1"/>
          <p:nvPr/>
        </p:nvSpPr>
        <p:spPr>
          <a:xfrm>
            <a:off x="1423797" y="4488791"/>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6" name="TextBox 225">
            <a:extLst>
              <a:ext uri="{FF2B5EF4-FFF2-40B4-BE49-F238E27FC236}">
                <a16:creationId xmlns:a16="http://schemas.microsoft.com/office/drawing/2014/main" id="{35AFDABA-094F-446A-9CFC-E1DCE9AC0208}"/>
              </a:ext>
            </a:extLst>
          </p:cNvPr>
          <p:cNvSpPr txBox="1"/>
          <p:nvPr/>
        </p:nvSpPr>
        <p:spPr>
          <a:xfrm>
            <a:off x="1423797" y="4955762"/>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7" name="TextBox 226">
            <a:extLst>
              <a:ext uri="{FF2B5EF4-FFF2-40B4-BE49-F238E27FC236}">
                <a16:creationId xmlns:a16="http://schemas.microsoft.com/office/drawing/2014/main" id="{BFA5D3DF-20DA-437A-AE8E-963980865A44}"/>
              </a:ext>
            </a:extLst>
          </p:cNvPr>
          <p:cNvSpPr txBox="1"/>
          <p:nvPr/>
        </p:nvSpPr>
        <p:spPr>
          <a:xfrm>
            <a:off x="1423797" y="5422735"/>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8" name="TextBox 227">
            <a:extLst>
              <a:ext uri="{FF2B5EF4-FFF2-40B4-BE49-F238E27FC236}">
                <a16:creationId xmlns:a16="http://schemas.microsoft.com/office/drawing/2014/main" id="{6D5840B2-293D-4259-89BF-5A1E85B0B86C}"/>
              </a:ext>
            </a:extLst>
          </p:cNvPr>
          <p:cNvSpPr txBox="1"/>
          <p:nvPr/>
        </p:nvSpPr>
        <p:spPr>
          <a:xfrm>
            <a:off x="1408175" y="1681458"/>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9" name="TextBox 228">
            <a:extLst>
              <a:ext uri="{FF2B5EF4-FFF2-40B4-BE49-F238E27FC236}">
                <a16:creationId xmlns:a16="http://schemas.microsoft.com/office/drawing/2014/main" id="{7D1D34D2-2DC8-44C8-8590-68A64AAD2E2F}"/>
              </a:ext>
            </a:extLst>
          </p:cNvPr>
          <p:cNvSpPr txBox="1"/>
          <p:nvPr/>
        </p:nvSpPr>
        <p:spPr>
          <a:xfrm>
            <a:off x="1408175" y="2160257"/>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30" name="TextBox 229">
            <a:extLst>
              <a:ext uri="{FF2B5EF4-FFF2-40B4-BE49-F238E27FC236}">
                <a16:creationId xmlns:a16="http://schemas.microsoft.com/office/drawing/2014/main" id="{2034C9C1-FBD8-4F17-A58E-24BCFD2D97D0}"/>
              </a:ext>
            </a:extLst>
          </p:cNvPr>
          <p:cNvSpPr txBox="1"/>
          <p:nvPr/>
        </p:nvSpPr>
        <p:spPr>
          <a:xfrm>
            <a:off x="1408175" y="2624945"/>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Tree>
    <p:extLst>
      <p:ext uri="{BB962C8B-B14F-4D97-AF65-F5344CB8AC3E}">
        <p14:creationId xmlns:p14="http://schemas.microsoft.com/office/powerpoint/2010/main" val="2084520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8277138" y="1841500"/>
            <a:ext cx="2962362"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a:solidFill>
                <a:schemeClr val="tx1"/>
              </a:solidFill>
            </a:endParaRPr>
          </a:p>
          <a:p>
            <a:pPr algn="ctr"/>
            <a:r>
              <a:rPr lang="en-US" sz="2667">
                <a:solidFill>
                  <a:schemeClr val="tx1"/>
                </a:solidFill>
                <a:latin typeface="Algerian" panose="020B0604020202020204" pitchFamily="82" charset="0"/>
              </a:rPr>
              <a:t>Dictionary</a:t>
            </a:r>
          </a:p>
          <a:p>
            <a:pPr algn="ctr"/>
            <a:endParaRPr lang="en-US" sz="2667">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892330" y="3456634"/>
            <a:ext cx="1955587" cy="21098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507995" indent="-507995">
              <a:buClr>
                <a:schemeClr val="bg1"/>
              </a:buClr>
              <a:buFont typeface="+mj-lt"/>
              <a:buAutoNum type="arabicPeriod"/>
            </a:pPr>
            <a:r>
              <a:rPr lang="en-US" sz="2222">
                <a:solidFill>
                  <a:schemeClr val="tx1"/>
                </a:solidFill>
                <a:latin typeface="Algerian" panose="020B0604020202020204" pitchFamily="82" charset="0"/>
              </a:rPr>
              <a:t>Cats</a:t>
            </a:r>
          </a:p>
          <a:p>
            <a:pPr marL="507995" indent="-507995">
              <a:buClr>
                <a:schemeClr val="bg1"/>
              </a:buClr>
              <a:buFont typeface="+mj-lt"/>
              <a:buAutoNum type="arabicPeriod"/>
            </a:pPr>
            <a:r>
              <a:rPr lang="en-US" sz="2222">
                <a:solidFill>
                  <a:schemeClr val="tx1"/>
                </a:solidFill>
                <a:latin typeface="Algerian" panose="020B0604020202020204" pitchFamily="82" charset="0"/>
              </a:rPr>
              <a:t>Dogs</a:t>
            </a:r>
          </a:p>
          <a:p>
            <a:pPr marL="507995" indent="-507995">
              <a:buClr>
                <a:schemeClr val="bg1"/>
              </a:buClr>
              <a:buFont typeface="+mj-lt"/>
              <a:buAutoNum type="arabicPeriod"/>
            </a:pPr>
            <a:r>
              <a:rPr lang="en-US" sz="2222">
                <a:solidFill>
                  <a:schemeClr val="tx1"/>
                </a:solidFill>
                <a:latin typeface="Algerian" panose="020B0604020202020204" pitchFamily="82" charset="0"/>
              </a:rPr>
              <a:t>Meow</a:t>
            </a:r>
          </a:p>
          <a:p>
            <a:pPr marL="507995" indent="-507995">
              <a:buClr>
                <a:schemeClr val="bg1"/>
              </a:buClr>
              <a:buFont typeface="+mj-lt"/>
              <a:buAutoNum type="arabicPeriod"/>
            </a:pPr>
            <a:r>
              <a:rPr lang="en-US" sz="2222">
                <a:solidFill>
                  <a:schemeClr val="tx1"/>
                </a:solidFill>
                <a:latin typeface="Algerian" panose="020B0604020202020204" pitchFamily="82" charset="0"/>
              </a:rPr>
              <a:t>Say</a:t>
            </a:r>
          </a:p>
          <a:p>
            <a:pPr marL="507995" indent="-507995">
              <a:buClr>
                <a:schemeClr val="bg1"/>
              </a:buClr>
              <a:buFont typeface="+mj-lt"/>
              <a:buAutoNum type="arabicPeriod"/>
            </a:pPr>
            <a:r>
              <a:rPr lang="en-US" sz="2222">
                <a:solidFill>
                  <a:schemeClr val="tx1"/>
                </a:solidFill>
                <a:latin typeface="Algerian" panose="020B0604020202020204" pitchFamily="82" charset="0"/>
              </a:rPr>
              <a:t>Woof</a:t>
            </a:r>
          </a:p>
          <a:p>
            <a:pPr algn="ctr">
              <a:lnSpc>
                <a:spcPct val="90000"/>
              </a:lnSpc>
            </a:pPr>
            <a:endParaRPr lang="en-US" sz="2222">
              <a:solidFill>
                <a:schemeClr val="tx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553720" y="447786"/>
            <a:ext cx="11084560" cy="656590"/>
          </a:xfrm>
        </p:spPr>
        <p:txBody>
          <a:bodyPr/>
          <a:lstStyle/>
          <a:p>
            <a:pPr algn="l"/>
            <a:r>
              <a:rPr lang="ru-RU" dirty="0">
                <a:solidFill>
                  <a:schemeClr val="tx1"/>
                </a:solidFill>
              </a:rPr>
              <a:t>Новое слово и старое состояние</a:t>
            </a:r>
            <a:endParaRPr lang="en-US" dirty="0">
              <a:solidFill>
                <a:schemeClr val="tx1"/>
              </a:solidFill>
            </a:endParaRP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793304" y="49236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793304" y="44524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793304" y="39811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793304" y="3509901"/>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720646" y="4460654"/>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720646" y="3985277"/>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793304" y="2591118"/>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793304" y="2115742"/>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793304" y="1640365"/>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629810" y="3662379"/>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629810" y="3200476"/>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629810" y="2738574"/>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799157" y="429112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799157" y="38145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799157" y="3337978"/>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799157" y="286140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228615" y="4636042"/>
            <a:ext cx="46299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990929" y="4398354"/>
            <a:ext cx="93837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455990" y="4400417"/>
            <a:ext cx="825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226552" y="4162728"/>
            <a:ext cx="4671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2220363" y="4164792"/>
            <a:ext cx="47950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458053" y="3927104"/>
            <a:ext cx="4126"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222427" y="3691478"/>
            <a:ext cx="475377"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984738" y="3929166"/>
            <a:ext cx="950753"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3127566" y="3866160"/>
            <a:ext cx="501606" cy="7982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3127566" y="3404255"/>
            <a:ext cx="501606" cy="1260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3127566" y="2942353"/>
            <a:ext cx="501606" cy="17220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3127566" y="3866159"/>
            <a:ext cx="501606" cy="3228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3067880" y="3404256"/>
            <a:ext cx="561291" cy="9284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3127566" y="2942354"/>
            <a:ext cx="501606" cy="12467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2200224" y="2794898"/>
            <a:ext cx="1428947" cy="1071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2200224" y="2319521"/>
            <a:ext cx="1428947" cy="1546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2200224" y="1844145"/>
            <a:ext cx="1428947" cy="2022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2200224" y="2794898"/>
            <a:ext cx="1428947" cy="6093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2200224" y="2319522"/>
            <a:ext cx="1428947" cy="108473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2200224" y="1844145"/>
            <a:ext cx="1428947" cy="15601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2200224" y="2794898"/>
            <a:ext cx="1428947" cy="1474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2200224" y="2319522"/>
            <a:ext cx="1428947" cy="62283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2200224" y="1844144"/>
            <a:ext cx="1428947" cy="10982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4036730" y="3866159"/>
            <a:ext cx="821473" cy="772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793304" y="53949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799157" y="2384834"/>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992992" y="4871667"/>
            <a:ext cx="93424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755302" y="4633978"/>
            <a:ext cx="14096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4036730" y="3866160"/>
            <a:ext cx="761788" cy="1521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4036730" y="3541758"/>
            <a:ext cx="761788" cy="324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4036730" y="3065185"/>
            <a:ext cx="761788" cy="800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4036730" y="2588614"/>
            <a:ext cx="761788" cy="12775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4036730" y="3404256"/>
            <a:ext cx="761788" cy="10906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4036730" y="3404255"/>
            <a:ext cx="761788" cy="6140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4036730" y="3404256"/>
            <a:ext cx="761788" cy="137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4036730" y="3065185"/>
            <a:ext cx="761788" cy="3390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4036730" y="2588613"/>
            <a:ext cx="761788" cy="8156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4036730" y="2942353"/>
            <a:ext cx="761788" cy="15525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4036730" y="2942353"/>
            <a:ext cx="761788" cy="10759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4036730" y="2942354"/>
            <a:ext cx="761788" cy="59940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4036730" y="2942353"/>
            <a:ext cx="761788" cy="12283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4036730" y="2588613"/>
            <a:ext cx="761788" cy="35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344084" y="5873979"/>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4349936" y="4817945"/>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443831" y="5159890"/>
            <a:ext cx="1737692" cy="536236"/>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404793" y="4218505"/>
            <a:ext cx="836602" cy="536236"/>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6380368" y="1832067"/>
            <a:ext cx="1895198"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6322681" y="2390601"/>
            <a:ext cx="1973169"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“Dogs say ___.”</a:t>
            </a:r>
          </a:p>
        </p:txBody>
      </p:sp>
      <p:sp>
        <p:nvSpPr>
          <p:cNvPr id="59" name="Arrow: Bent 58">
            <a:extLst>
              <a:ext uri="{FF2B5EF4-FFF2-40B4-BE49-F238E27FC236}">
                <a16:creationId xmlns:a16="http://schemas.microsoft.com/office/drawing/2014/main" id="{925E7C98-A4C0-4D4B-B807-647FBA86BFA7}"/>
              </a:ext>
            </a:extLst>
          </p:cNvPr>
          <p:cNvSpPr/>
          <p:nvPr/>
        </p:nvSpPr>
        <p:spPr>
          <a:xfrm flipH="1">
            <a:off x="2437045" y="1551828"/>
            <a:ext cx="1463544" cy="847371"/>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24" name="TextBox 223">
            <a:extLst>
              <a:ext uri="{FF2B5EF4-FFF2-40B4-BE49-F238E27FC236}">
                <a16:creationId xmlns:a16="http://schemas.microsoft.com/office/drawing/2014/main" id="{A07A98C3-32A0-4302-94D4-79440F3FC044}"/>
              </a:ext>
            </a:extLst>
          </p:cNvPr>
          <p:cNvSpPr txBox="1"/>
          <p:nvPr/>
        </p:nvSpPr>
        <p:spPr>
          <a:xfrm>
            <a:off x="1372276" y="1667347"/>
            <a:ext cx="37863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.1</a:t>
            </a:r>
          </a:p>
        </p:txBody>
      </p:sp>
      <p:sp>
        <p:nvSpPr>
          <p:cNvPr id="225" name="TextBox 224">
            <a:extLst>
              <a:ext uri="{FF2B5EF4-FFF2-40B4-BE49-F238E27FC236}">
                <a16:creationId xmlns:a16="http://schemas.microsoft.com/office/drawing/2014/main" id="{6873EDA7-265A-4556-9E99-961399C30DCE}"/>
              </a:ext>
            </a:extLst>
          </p:cNvPr>
          <p:cNvSpPr txBox="1"/>
          <p:nvPr/>
        </p:nvSpPr>
        <p:spPr>
          <a:xfrm>
            <a:off x="1350174" y="2160257"/>
            <a:ext cx="457176"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-.5</a:t>
            </a:r>
          </a:p>
        </p:txBody>
      </p:sp>
      <p:sp>
        <p:nvSpPr>
          <p:cNvPr id="226" name="TextBox 225">
            <a:extLst>
              <a:ext uri="{FF2B5EF4-FFF2-40B4-BE49-F238E27FC236}">
                <a16:creationId xmlns:a16="http://schemas.microsoft.com/office/drawing/2014/main" id="{15064AF3-1BDF-4359-9025-E64B90A17372}"/>
              </a:ext>
            </a:extLst>
          </p:cNvPr>
          <p:cNvSpPr txBox="1"/>
          <p:nvPr/>
        </p:nvSpPr>
        <p:spPr>
          <a:xfrm>
            <a:off x="1372276" y="2624945"/>
            <a:ext cx="37863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.6</a:t>
            </a:r>
          </a:p>
        </p:txBody>
      </p:sp>
      <p:sp>
        <p:nvSpPr>
          <p:cNvPr id="227" name="TextBox 226">
            <a:extLst>
              <a:ext uri="{FF2B5EF4-FFF2-40B4-BE49-F238E27FC236}">
                <a16:creationId xmlns:a16="http://schemas.microsoft.com/office/drawing/2014/main" id="{BAE00C0D-5518-4270-BD63-21F41FD179FA}"/>
              </a:ext>
            </a:extLst>
          </p:cNvPr>
          <p:cNvSpPr txBox="1"/>
          <p:nvPr/>
        </p:nvSpPr>
        <p:spPr>
          <a:xfrm>
            <a:off x="1423797" y="3540738"/>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8" name="TextBox 227">
            <a:extLst>
              <a:ext uri="{FF2B5EF4-FFF2-40B4-BE49-F238E27FC236}">
                <a16:creationId xmlns:a16="http://schemas.microsoft.com/office/drawing/2014/main" id="{06DEB7DC-66C8-4ED6-81D3-07B422BC2A75}"/>
              </a:ext>
            </a:extLst>
          </p:cNvPr>
          <p:cNvSpPr txBox="1"/>
          <p:nvPr/>
        </p:nvSpPr>
        <p:spPr>
          <a:xfrm>
            <a:off x="1423797" y="4007709"/>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29" name="TextBox 228">
            <a:extLst>
              <a:ext uri="{FF2B5EF4-FFF2-40B4-BE49-F238E27FC236}">
                <a16:creationId xmlns:a16="http://schemas.microsoft.com/office/drawing/2014/main" id="{3768D6D8-1403-4432-8B9B-B4E21B5304A2}"/>
              </a:ext>
            </a:extLst>
          </p:cNvPr>
          <p:cNvSpPr txBox="1"/>
          <p:nvPr/>
        </p:nvSpPr>
        <p:spPr>
          <a:xfrm>
            <a:off x="1423797" y="4474680"/>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30" name="TextBox 229">
            <a:extLst>
              <a:ext uri="{FF2B5EF4-FFF2-40B4-BE49-F238E27FC236}">
                <a16:creationId xmlns:a16="http://schemas.microsoft.com/office/drawing/2014/main" id="{5028B056-ADD1-4669-B807-52E581E19452}"/>
              </a:ext>
            </a:extLst>
          </p:cNvPr>
          <p:cNvSpPr txBox="1"/>
          <p:nvPr/>
        </p:nvSpPr>
        <p:spPr>
          <a:xfrm>
            <a:off x="1423797" y="4941651"/>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1</a:t>
            </a:r>
          </a:p>
        </p:txBody>
      </p:sp>
      <p:sp>
        <p:nvSpPr>
          <p:cNvPr id="231" name="TextBox 230">
            <a:extLst>
              <a:ext uri="{FF2B5EF4-FFF2-40B4-BE49-F238E27FC236}">
                <a16:creationId xmlns:a16="http://schemas.microsoft.com/office/drawing/2014/main" id="{E2AEEB4F-B6C7-462B-8771-8CE4ECD12FA7}"/>
              </a:ext>
            </a:extLst>
          </p:cNvPr>
          <p:cNvSpPr txBox="1"/>
          <p:nvPr/>
        </p:nvSpPr>
        <p:spPr>
          <a:xfrm>
            <a:off x="1423797" y="5408624"/>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Tree>
    <p:extLst>
      <p:ext uri="{BB962C8B-B14F-4D97-AF65-F5344CB8AC3E}">
        <p14:creationId xmlns:p14="http://schemas.microsoft.com/office/powerpoint/2010/main" val="1958039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9CA104-166F-2728-CCDF-85A84128BC81}"/>
              </a:ext>
            </a:extLst>
          </p:cNvPr>
          <p:cNvSpPr>
            <a:spLocks noGrp="1"/>
          </p:cNvSpPr>
          <p:nvPr>
            <p:ph type="title"/>
          </p:nvPr>
        </p:nvSpPr>
        <p:spPr/>
        <p:txBody>
          <a:bodyPr/>
          <a:lstStyle/>
          <a:p>
            <a:r>
              <a:rPr lang="ru-RU" dirty="0"/>
              <a:t>Стационарность временного ряда</a:t>
            </a:r>
          </a:p>
        </p:txBody>
      </p:sp>
      <p:pic>
        <p:nvPicPr>
          <p:cNvPr id="1026" name="Picture 2" descr="Временные ряды | Вводный курс ML">
            <a:extLst>
              <a:ext uri="{FF2B5EF4-FFF2-40B4-BE49-F238E27FC236}">
                <a16:creationId xmlns:a16="http://schemas.microsoft.com/office/drawing/2014/main" id="{F79C8E7A-AD21-B756-D8C7-4E73A154F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47" y="1891145"/>
            <a:ext cx="4846319" cy="39901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Анализ временных рядов с помощью python · Заметки разработчика">
            <a:extLst>
              <a:ext uri="{FF2B5EF4-FFF2-40B4-BE49-F238E27FC236}">
                <a16:creationId xmlns:a16="http://schemas.microsoft.com/office/drawing/2014/main" id="{62DDD764-BBDB-85ED-5159-5B7CC7A1E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425" y="1891145"/>
            <a:ext cx="5572301" cy="2900337"/>
          </a:xfrm>
          <a:prstGeom prst="rect">
            <a:avLst/>
          </a:prstGeom>
          <a:noFill/>
          <a:extLst>
            <a:ext uri="{909E8E84-426E-40DD-AFC4-6F175D3DCCD1}">
              <a14:hiddenFill xmlns:a14="http://schemas.microsoft.com/office/drawing/2010/main">
                <a:solidFill>
                  <a:srgbClr val="FFFFFF"/>
                </a:solidFill>
              </a14:hiddenFill>
            </a:ext>
          </a:extLst>
        </p:spPr>
      </p:pic>
      <p:sp>
        <p:nvSpPr>
          <p:cNvPr id="4" name="Объект 2">
            <a:extLst>
              <a:ext uri="{FF2B5EF4-FFF2-40B4-BE49-F238E27FC236}">
                <a16:creationId xmlns:a16="http://schemas.microsoft.com/office/drawing/2014/main" id="{72AA95CD-7067-B1B0-F5CB-E9C4B2F67033}"/>
              </a:ext>
            </a:extLst>
          </p:cNvPr>
          <p:cNvSpPr>
            <a:spLocks noGrp="1"/>
          </p:cNvSpPr>
          <p:nvPr>
            <p:ph idx="1"/>
          </p:nvPr>
        </p:nvSpPr>
        <p:spPr>
          <a:xfrm>
            <a:off x="5881461" y="4991939"/>
            <a:ext cx="6148227" cy="1419252"/>
          </a:xfrm>
        </p:spPr>
        <p:txBody>
          <a:bodyPr>
            <a:normAutofit fontScale="85000" lnSpcReduction="10000"/>
          </a:bodyPr>
          <a:lstStyle/>
          <a:p>
            <a:r>
              <a:rPr lang="ru-RU" dirty="0"/>
              <a:t>Стационарный ряд имеет постоянный тренд и только случайная компонента</a:t>
            </a:r>
          </a:p>
          <a:p>
            <a:r>
              <a:rPr lang="ru-RU" dirty="0"/>
              <a:t>В нестационарном может меняться тренд или присутствует циклическая компонента</a:t>
            </a:r>
          </a:p>
        </p:txBody>
      </p:sp>
    </p:spTree>
    <p:extLst>
      <p:ext uri="{BB962C8B-B14F-4D97-AF65-F5344CB8AC3E}">
        <p14:creationId xmlns:p14="http://schemas.microsoft.com/office/powerpoint/2010/main" val="1201540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8277138" y="1841500"/>
            <a:ext cx="2962362" cy="41910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sz="2000">
              <a:solidFill>
                <a:schemeClr val="tx1"/>
              </a:solidFill>
            </a:endParaRPr>
          </a:p>
          <a:p>
            <a:pPr algn="ctr"/>
            <a:r>
              <a:rPr lang="en-US" sz="2667">
                <a:solidFill>
                  <a:schemeClr val="tx1"/>
                </a:solidFill>
                <a:latin typeface="Algerian" panose="020B0604020202020204" pitchFamily="82" charset="0"/>
              </a:rPr>
              <a:t>Dictionary</a:t>
            </a:r>
          </a:p>
          <a:p>
            <a:pPr algn="ctr"/>
            <a:endParaRPr lang="en-US" sz="2667">
              <a:solidFill>
                <a:schemeClr val="tx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892330" y="3456634"/>
            <a:ext cx="1955587" cy="21098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507995" indent="-507995">
              <a:buClr>
                <a:schemeClr val="bg1"/>
              </a:buClr>
              <a:buFont typeface="+mj-lt"/>
              <a:buAutoNum type="arabicPeriod"/>
            </a:pPr>
            <a:r>
              <a:rPr lang="en-US" sz="2222">
                <a:solidFill>
                  <a:schemeClr val="tx1"/>
                </a:solidFill>
                <a:latin typeface="Algerian" panose="020B0604020202020204" pitchFamily="82" charset="0"/>
              </a:rPr>
              <a:t>Cats</a:t>
            </a:r>
          </a:p>
          <a:p>
            <a:pPr marL="507995" indent="-507995">
              <a:buClr>
                <a:schemeClr val="bg1"/>
              </a:buClr>
              <a:buFont typeface="+mj-lt"/>
              <a:buAutoNum type="arabicPeriod"/>
            </a:pPr>
            <a:r>
              <a:rPr lang="en-US" sz="2222">
                <a:solidFill>
                  <a:schemeClr val="tx1"/>
                </a:solidFill>
                <a:latin typeface="Algerian" panose="020B0604020202020204" pitchFamily="82" charset="0"/>
              </a:rPr>
              <a:t>Dogs</a:t>
            </a:r>
          </a:p>
          <a:p>
            <a:pPr marL="507995" indent="-507995">
              <a:buClr>
                <a:schemeClr val="bg1"/>
              </a:buClr>
              <a:buFont typeface="+mj-lt"/>
              <a:buAutoNum type="arabicPeriod"/>
            </a:pPr>
            <a:r>
              <a:rPr lang="en-US" sz="2222">
                <a:solidFill>
                  <a:schemeClr val="tx1"/>
                </a:solidFill>
                <a:latin typeface="Algerian" panose="020B0604020202020204" pitchFamily="82" charset="0"/>
              </a:rPr>
              <a:t>Meow</a:t>
            </a:r>
          </a:p>
          <a:p>
            <a:pPr marL="507995" indent="-507995">
              <a:buClr>
                <a:schemeClr val="bg1"/>
              </a:buClr>
              <a:buFont typeface="+mj-lt"/>
              <a:buAutoNum type="arabicPeriod"/>
            </a:pPr>
            <a:r>
              <a:rPr lang="en-US" sz="2222">
                <a:solidFill>
                  <a:schemeClr val="tx1"/>
                </a:solidFill>
                <a:latin typeface="Algerian" panose="020B0604020202020204" pitchFamily="82" charset="0"/>
              </a:rPr>
              <a:t>Say</a:t>
            </a:r>
          </a:p>
          <a:p>
            <a:pPr marL="507995" indent="-507995">
              <a:buClr>
                <a:schemeClr val="bg1"/>
              </a:buClr>
              <a:buFont typeface="+mj-lt"/>
              <a:buAutoNum type="arabicPeriod"/>
            </a:pPr>
            <a:r>
              <a:rPr lang="en-US" sz="2222">
                <a:solidFill>
                  <a:schemeClr val="tx1"/>
                </a:solidFill>
                <a:latin typeface="Algerian" panose="020B0604020202020204" pitchFamily="82" charset="0"/>
              </a:rPr>
              <a:t>Woof</a:t>
            </a:r>
          </a:p>
          <a:p>
            <a:pPr algn="ctr">
              <a:lnSpc>
                <a:spcPct val="90000"/>
              </a:lnSpc>
            </a:pPr>
            <a:endParaRPr lang="en-US" sz="2222">
              <a:solidFill>
                <a:schemeClr val="tx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553720" y="447786"/>
            <a:ext cx="11084560" cy="656590"/>
          </a:xfrm>
        </p:spPr>
        <p:txBody>
          <a:bodyPr/>
          <a:lstStyle/>
          <a:p>
            <a:pPr algn="l"/>
            <a:r>
              <a:rPr lang="ru-RU" dirty="0">
                <a:solidFill>
                  <a:schemeClr val="tx1"/>
                </a:solidFill>
              </a:rPr>
              <a:t>Получение ответа</a:t>
            </a:r>
            <a:endParaRPr lang="en-US" dirty="0">
              <a:solidFill>
                <a:schemeClr val="tx1"/>
              </a:solidFill>
            </a:endParaRP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793304" y="49236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793304" y="44524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793304" y="39811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793304" y="3509901"/>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720646" y="4460654"/>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720646" y="3985277"/>
            <a:ext cx="406280" cy="407559"/>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793304" y="2591118"/>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793304" y="2115742"/>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793304" y="1640365"/>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629810" y="3662379"/>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629810" y="3200476"/>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629810" y="2738574"/>
            <a:ext cx="406280" cy="407559"/>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799157" y="429112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799157" y="381455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799157" y="3337978"/>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799157" y="2861405"/>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228615" y="4636042"/>
            <a:ext cx="46299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990929" y="4398354"/>
            <a:ext cx="93837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455990" y="4400417"/>
            <a:ext cx="825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226552" y="4162728"/>
            <a:ext cx="4671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2220363" y="4164792"/>
            <a:ext cx="479502"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458053" y="3927104"/>
            <a:ext cx="4126"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222427" y="3691478"/>
            <a:ext cx="475377"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984738" y="3929166"/>
            <a:ext cx="950753"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3127566" y="3866160"/>
            <a:ext cx="501606" cy="7982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3127566" y="3404255"/>
            <a:ext cx="501606" cy="1260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3127566" y="2942353"/>
            <a:ext cx="501606" cy="17220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3127566" y="3866159"/>
            <a:ext cx="501606" cy="3228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3067880" y="3404256"/>
            <a:ext cx="561291" cy="9284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3127566" y="2942354"/>
            <a:ext cx="501606" cy="12467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2200224" y="2794898"/>
            <a:ext cx="1428947" cy="1071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2200224" y="2319521"/>
            <a:ext cx="1428947" cy="1546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2200224" y="1844145"/>
            <a:ext cx="1428947" cy="2022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2200224" y="2794898"/>
            <a:ext cx="1428947" cy="6093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2200224" y="2319522"/>
            <a:ext cx="1428947" cy="108473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2200224" y="1844145"/>
            <a:ext cx="1428947" cy="15601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2200224" y="2794898"/>
            <a:ext cx="1428947" cy="1474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2200224" y="2319522"/>
            <a:ext cx="1428947" cy="62283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2200224" y="1844144"/>
            <a:ext cx="1428947" cy="10982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4036730" y="3866159"/>
            <a:ext cx="821473" cy="772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793304" y="5394902"/>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799157" y="2384834"/>
            <a:ext cx="406280" cy="40755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42306" tIns="21111" rIns="42306" bIns="21111" anchor="ctr" anchorCtr="0">
            <a:noAutofit/>
          </a:bodyPr>
          <a:lstStyle/>
          <a:p>
            <a:pPr algn="ctr" defTabSz="1015990">
              <a:buClr>
                <a:srgbClr val="000000"/>
              </a:buClr>
              <a:buSzPts val="1800"/>
              <a:defRPr/>
            </a:pPr>
            <a:endParaRPr sz="2000" kern="0" baseline="30000">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992992" y="4871667"/>
            <a:ext cx="934248"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755302" y="4633978"/>
            <a:ext cx="1409624" cy="51978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4036730" y="3866160"/>
            <a:ext cx="761788" cy="1521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4036730" y="3541758"/>
            <a:ext cx="761788" cy="324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4036730" y="3065185"/>
            <a:ext cx="761788" cy="800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4036730" y="2588614"/>
            <a:ext cx="761788" cy="12775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4036730" y="3404256"/>
            <a:ext cx="761788" cy="10906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4036730" y="3404255"/>
            <a:ext cx="761788" cy="6140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4036730" y="3404256"/>
            <a:ext cx="761788" cy="137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4036730" y="3065185"/>
            <a:ext cx="761788" cy="3390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4036730" y="2588613"/>
            <a:ext cx="761788" cy="8156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4036730" y="2942353"/>
            <a:ext cx="761788" cy="15525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4036730" y="2942353"/>
            <a:ext cx="761788" cy="10759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4036730" y="2942354"/>
            <a:ext cx="761788" cy="59940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4036730" y="2942353"/>
            <a:ext cx="761788" cy="12283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4036730" y="2588613"/>
            <a:ext cx="761788" cy="35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344084" y="5873979"/>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4349936" y="4817945"/>
            <a:ext cx="1304721" cy="536236"/>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443831" y="5159890"/>
            <a:ext cx="1737692" cy="536236"/>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404793" y="4218505"/>
            <a:ext cx="836602" cy="536236"/>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7995" fontAlgn="base">
              <a:spcBef>
                <a:spcPct val="0"/>
              </a:spcBef>
              <a:spcAft>
                <a:spcPct val="0"/>
              </a:spcAft>
              <a:defRPr/>
            </a:pPr>
            <a:r>
              <a:rPr lang="en-US" sz="2000" b="1">
                <a:solidFill>
                  <a:schemeClr val="tx1"/>
                </a:solidFill>
                <a:latin typeface="Trebuchet M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6380368" y="1832067"/>
            <a:ext cx="1895198"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6322681" y="2390601"/>
            <a:ext cx="1973169"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22">
                <a:solidFill>
                  <a:schemeClr val="tx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5168263" y="2469942"/>
            <a:ext cx="49725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5168263" y="2936914"/>
            <a:ext cx="49725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5179307" y="3403885"/>
            <a:ext cx="7569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100%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5168262" y="3852581"/>
            <a:ext cx="49725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5168263" y="4337828"/>
            <a:ext cx="49725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372276" y="1667347"/>
            <a:ext cx="37863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.1</a:t>
            </a:r>
          </a:p>
        </p:txBody>
      </p:sp>
      <p:sp>
        <p:nvSpPr>
          <p:cNvPr id="4" name="TextBox 3">
            <a:extLst>
              <a:ext uri="{FF2B5EF4-FFF2-40B4-BE49-F238E27FC236}">
                <a16:creationId xmlns:a16="http://schemas.microsoft.com/office/drawing/2014/main" id="{E34EB331-DD56-4F07-9587-AB7C2F5EAEE0}"/>
              </a:ext>
            </a:extLst>
          </p:cNvPr>
          <p:cNvSpPr txBox="1"/>
          <p:nvPr/>
        </p:nvSpPr>
        <p:spPr>
          <a:xfrm>
            <a:off x="1350174" y="2160257"/>
            <a:ext cx="457176"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-.5</a:t>
            </a:r>
          </a:p>
        </p:txBody>
      </p:sp>
      <p:sp>
        <p:nvSpPr>
          <p:cNvPr id="6" name="TextBox 5">
            <a:extLst>
              <a:ext uri="{FF2B5EF4-FFF2-40B4-BE49-F238E27FC236}">
                <a16:creationId xmlns:a16="http://schemas.microsoft.com/office/drawing/2014/main" id="{DFB568A8-BB10-43E5-B142-F6C83A8F8C48}"/>
              </a:ext>
            </a:extLst>
          </p:cNvPr>
          <p:cNvSpPr txBox="1"/>
          <p:nvPr/>
        </p:nvSpPr>
        <p:spPr>
          <a:xfrm>
            <a:off x="1372276" y="2624945"/>
            <a:ext cx="378630"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.6</a:t>
            </a:r>
          </a:p>
        </p:txBody>
      </p:sp>
      <p:sp>
        <p:nvSpPr>
          <p:cNvPr id="224" name="Rectangle 223">
            <a:extLst>
              <a:ext uri="{FF2B5EF4-FFF2-40B4-BE49-F238E27FC236}">
                <a16:creationId xmlns:a16="http://schemas.microsoft.com/office/drawing/2014/main" id="{00B82D21-8359-4949-9CC3-1C9FB7D3D305}"/>
              </a:ext>
            </a:extLst>
          </p:cNvPr>
          <p:cNvSpPr/>
          <p:nvPr/>
        </p:nvSpPr>
        <p:spPr>
          <a:xfrm>
            <a:off x="3376571" y="2548830"/>
            <a:ext cx="892118" cy="17220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6">
                <a:solidFill>
                  <a:schemeClr val="tx1"/>
                </a:solidFill>
              </a:rPr>
              <a:t>-.3</a:t>
            </a:r>
          </a:p>
          <a:p>
            <a:pPr algn="ctr"/>
            <a:endParaRPr lang="en-US" sz="1556">
              <a:solidFill>
                <a:schemeClr val="tx1"/>
              </a:solidFill>
            </a:endParaRPr>
          </a:p>
          <a:p>
            <a:pPr algn="ctr"/>
            <a:r>
              <a:rPr lang="en-US" sz="1556">
                <a:solidFill>
                  <a:schemeClr val="tx1"/>
                </a:solidFill>
              </a:rPr>
              <a:t>.2</a:t>
            </a:r>
          </a:p>
          <a:p>
            <a:pPr algn="ctr"/>
            <a:endParaRPr lang="en-US" sz="1556">
              <a:solidFill>
                <a:schemeClr val="tx1"/>
              </a:solidFill>
            </a:endParaRPr>
          </a:p>
          <a:p>
            <a:pPr algn="ctr"/>
            <a:r>
              <a:rPr lang="en-US" sz="1556">
                <a:solidFill>
                  <a:schemeClr val="tx1"/>
                </a:solidFill>
              </a:rPr>
              <a:t>.5</a:t>
            </a:r>
          </a:p>
        </p:txBody>
      </p:sp>
      <p:sp>
        <p:nvSpPr>
          <p:cNvPr id="226" name="Rectangle 225">
            <a:extLst>
              <a:ext uri="{FF2B5EF4-FFF2-40B4-BE49-F238E27FC236}">
                <a16:creationId xmlns:a16="http://schemas.microsoft.com/office/drawing/2014/main" id="{96EB7096-7974-477D-AE39-B523BA3E14F7}"/>
              </a:ext>
            </a:extLst>
          </p:cNvPr>
          <p:cNvSpPr/>
          <p:nvPr/>
        </p:nvSpPr>
        <p:spPr>
          <a:xfrm>
            <a:off x="5038347" y="2259710"/>
            <a:ext cx="892118" cy="24525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6">
              <a:solidFill>
                <a:schemeClr val="tx1"/>
              </a:solidFill>
            </a:endParaRPr>
          </a:p>
        </p:txBody>
      </p:sp>
      <p:sp>
        <p:nvSpPr>
          <p:cNvPr id="59" name="TextBox 58">
            <a:extLst>
              <a:ext uri="{FF2B5EF4-FFF2-40B4-BE49-F238E27FC236}">
                <a16:creationId xmlns:a16="http://schemas.microsoft.com/office/drawing/2014/main" id="{8E080C69-EDBB-4A14-9CAD-919E13DE2068}"/>
              </a:ext>
            </a:extLst>
          </p:cNvPr>
          <p:cNvSpPr txBox="1"/>
          <p:nvPr/>
        </p:nvSpPr>
        <p:spPr>
          <a:xfrm>
            <a:off x="1423797" y="3540738"/>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61" name="TextBox 60">
            <a:extLst>
              <a:ext uri="{FF2B5EF4-FFF2-40B4-BE49-F238E27FC236}">
                <a16:creationId xmlns:a16="http://schemas.microsoft.com/office/drawing/2014/main" id="{4DA98F0E-D959-4E0C-8C0D-A7A8A3BB085D}"/>
              </a:ext>
            </a:extLst>
          </p:cNvPr>
          <p:cNvSpPr txBox="1"/>
          <p:nvPr/>
        </p:nvSpPr>
        <p:spPr>
          <a:xfrm>
            <a:off x="1423797" y="4007709"/>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62" name="TextBox 61">
            <a:extLst>
              <a:ext uri="{FF2B5EF4-FFF2-40B4-BE49-F238E27FC236}">
                <a16:creationId xmlns:a16="http://schemas.microsoft.com/office/drawing/2014/main" id="{F31BC894-B561-4B1D-B9F8-9A511CF18B6F}"/>
              </a:ext>
            </a:extLst>
          </p:cNvPr>
          <p:cNvSpPr txBox="1"/>
          <p:nvPr/>
        </p:nvSpPr>
        <p:spPr>
          <a:xfrm>
            <a:off x="1423797" y="4474680"/>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
        <p:nvSpPr>
          <p:cNvPr id="64" name="TextBox 63">
            <a:extLst>
              <a:ext uri="{FF2B5EF4-FFF2-40B4-BE49-F238E27FC236}">
                <a16:creationId xmlns:a16="http://schemas.microsoft.com/office/drawing/2014/main" id="{C48A2FB8-24ED-4721-8967-85DE3809C96F}"/>
              </a:ext>
            </a:extLst>
          </p:cNvPr>
          <p:cNvSpPr txBox="1"/>
          <p:nvPr/>
        </p:nvSpPr>
        <p:spPr>
          <a:xfrm>
            <a:off x="1423797" y="4941651"/>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1</a:t>
            </a:r>
          </a:p>
        </p:txBody>
      </p:sp>
      <p:sp>
        <p:nvSpPr>
          <p:cNvPr id="65" name="TextBox 64">
            <a:extLst>
              <a:ext uri="{FF2B5EF4-FFF2-40B4-BE49-F238E27FC236}">
                <a16:creationId xmlns:a16="http://schemas.microsoft.com/office/drawing/2014/main" id="{6426C272-9886-4A13-8458-57F62C1B9283}"/>
              </a:ext>
            </a:extLst>
          </p:cNvPr>
          <p:cNvSpPr txBox="1"/>
          <p:nvPr/>
        </p:nvSpPr>
        <p:spPr>
          <a:xfrm>
            <a:off x="1423797" y="5408624"/>
            <a:ext cx="31450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sz="2000">
                <a:solidFill>
                  <a:schemeClr val="tx1"/>
                </a:solidFill>
              </a:rPr>
              <a:t>0</a:t>
            </a:r>
          </a:p>
        </p:txBody>
      </p:sp>
    </p:spTree>
    <p:extLst>
      <p:ext uri="{BB962C8B-B14F-4D97-AF65-F5344CB8AC3E}">
        <p14:creationId xmlns:p14="http://schemas.microsoft.com/office/powerpoint/2010/main" val="350280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179B1E56-FD83-A749-A171-0436349A3283}"/>
              </a:ext>
            </a:extLst>
          </p:cNvPr>
          <p:cNvPicPr>
            <a:picLocks noChangeAspect="1"/>
          </p:cNvPicPr>
          <p:nvPr/>
        </p:nvPicPr>
        <p:blipFill>
          <a:blip r:embed="rId2"/>
          <a:stretch>
            <a:fillRect/>
          </a:stretch>
        </p:blipFill>
        <p:spPr>
          <a:xfrm>
            <a:off x="4338320" y="669715"/>
            <a:ext cx="7751845" cy="3384972"/>
          </a:xfrm>
          <a:prstGeom prst="rect">
            <a:avLst/>
          </a:prstGeom>
        </p:spPr>
      </p:pic>
      <p:sp>
        <p:nvSpPr>
          <p:cNvPr id="2" name="Заголовок 1">
            <a:extLst>
              <a:ext uri="{FF2B5EF4-FFF2-40B4-BE49-F238E27FC236}">
                <a16:creationId xmlns:a16="http://schemas.microsoft.com/office/drawing/2014/main" id="{3812076C-69AA-F44C-9C94-21B353CBBF64}"/>
              </a:ext>
            </a:extLst>
          </p:cNvPr>
          <p:cNvSpPr>
            <a:spLocks noGrp="1"/>
          </p:cNvSpPr>
          <p:nvPr>
            <p:ph type="title"/>
          </p:nvPr>
        </p:nvSpPr>
        <p:spPr/>
        <p:txBody>
          <a:bodyPr/>
          <a:lstStyle/>
          <a:p>
            <a:r>
              <a:rPr lang="en-US" dirty="0"/>
              <a:t>Seq2seq</a:t>
            </a:r>
            <a:endParaRPr lang="ru-RU" dirty="0"/>
          </a:p>
        </p:txBody>
      </p:sp>
      <p:sp>
        <p:nvSpPr>
          <p:cNvPr id="3" name="Объект 2">
            <a:extLst>
              <a:ext uri="{FF2B5EF4-FFF2-40B4-BE49-F238E27FC236}">
                <a16:creationId xmlns:a16="http://schemas.microsoft.com/office/drawing/2014/main" id="{D2E58BA7-36BF-334B-85FB-A4D6E2DF61A2}"/>
              </a:ext>
            </a:extLst>
          </p:cNvPr>
          <p:cNvSpPr>
            <a:spLocks noGrp="1"/>
          </p:cNvSpPr>
          <p:nvPr>
            <p:ph idx="1"/>
          </p:nvPr>
        </p:nvSpPr>
        <p:spPr>
          <a:xfrm>
            <a:off x="638219" y="1690688"/>
            <a:ext cx="3847284" cy="1611312"/>
          </a:xfrm>
        </p:spPr>
        <p:txBody>
          <a:bodyPr>
            <a:normAutofit fontScale="92500"/>
          </a:bodyPr>
          <a:lstStyle/>
          <a:p>
            <a:r>
              <a:rPr lang="ru-RU" sz="2400" dirty="0"/>
              <a:t>Для машинного перевода</a:t>
            </a:r>
          </a:p>
          <a:p>
            <a:r>
              <a:rPr lang="ru-RU" sz="2400" dirty="0"/>
              <a:t>Состоит из двух частей, например две </a:t>
            </a:r>
            <a:r>
              <a:rPr lang="en-US" sz="2400" dirty="0"/>
              <a:t>LSTM</a:t>
            </a:r>
          </a:p>
          <a:p>
            <a:r>
              <a:rPr lang="ru-RU" sz="2400" dirty="0"/>
              <a:t>Можно добавить внимание</a:t>
            </a:r>
            <a:endParaRPr lang="en-US" sz="2400" dirty="0"/>
          </a:p>
        </p:txBody>
      </p:sp>
      <p:pic>
        <p:nvPicPr>
          <p:cNvPr id="7" name="Рисунок 6">
            <a:extLst>
              <a:ext uri="{FF2B5EF4-FFF2-40B4-BE49-F238E27FC236}">
                <a16:creationId xmlns:a16="http://schemas.microsoft.com/office/drawing/2014/main" id="{3B320197-658D-604D-90CF-8E7EE6B5DE7A}"/>
              </a:ext>
            </a:extLst>
          </p:cNvPr>
          <p:cNvPicPr>
            <a:picLocks noChangeAspect="1"/>
          </p:cNvPicPr>
          <p:nvPr/>
        </p:nvPicPr>
        <p:blipFill>
          <a:blip r:embed="rId3"/>
          <a:stretch>
            <a:fillRect/>
          </a:stretch>
        </p:blipFill>
        <p:spPr>
          <a:xfrm>
            <a:off x="7525578" y="4114507"/>
            <a:ext cx="4565972" cy="2526505"/>
          </a:xfrm>
          <a:prstGeom prst="rect">
            <a:avLst/>
          </a:prstGeom>
        </p:spPr>
      </p:pic>
      <p:pic>
        <p:nvPicPr>
          <p:cNvPr id="8" name="Рисунок 7">
            <a:extLst>
              <a:ext uri="{FF2B5EF4-FFF2-40B4-BE49-F238E27FC236}">
                <a16:creationId xmlns:a16="http://schemas.microsoft.com/office/drawing/2014/main" id="{8C5A4092-A97B-7545-A29D-597F0039B9CB}"/>
              </a:ext>
            </a:extLst>
          </p:cNvPr>
          <p:cNvPicPr>
            <a:picLocks noChangeAspect="1"/>
          </p:cNvPicPr>
          <p:nvPr/>
        </p:nvPicPr>
        <p:blipFill>
          <a:blip r:embed="rId4"/>
          <a:stretch>
            <a:fillRect/>
          </a:stretch>
        </p:blipFill>
        <p:spPr>
          <a:xfrm>
            <a:off x="100450" y="3206134"/>
            <a:ext cx="7425128" cy="3375058"/>
          </a:xfrm>
          <a:prstGeom prst="rect">
            <a:avLst/>
          </a:prstGeom>
        </p:spPr>
      </p:pic>
    </p:spTree>
    <p:extLst>
      <p:ext uri="{BB962C8B-B14F-4D97-AF65-F5344CB8AC3E}">
        <p14:creationId xmlns:p14="http://schemas.microsoft.com/office/powerpoint/2010/main" val="94904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078E7C-6F7F-935A-259F-ABA1CCE8C106}"/>
              </a:ext>
            </a:extLst>
          </p:cNvPr>
          <p:cNvSpPr>
            <a:spLocks noGrp="1"/>
          </p:cNvSpPr>
          <p:nvPr>
            <p:ph type="title"/>
          </p:nvPr>
        </p:nvSpPr>
        <p:spPr/>
        <p:txBody>
          <a:bodyPr/>
          <a:lstStyle/>
          <a:p>
            <a:r>
              <a:rPr lang="ru-RU" dirty="0"/>
              <a:t>Синтетические данные</a:t>
            </a:r>
          </a:p>
        </p:txBody>
      </p:sp>
      <p:pic>
        <p:nvPicPr>
          <p:cNvPr id="4" name="Рисунок 3">
            <a:extLst>
              <a:ext uri="{FF2B5EF4-FFF2-40B4-BE49-F238E27FC236}">
                <a16:creationId xmlns:a16="http://schemas.microsoft.com/office/drawing/2014/main" id="{B0309DB3-8192-196C-AA2F-5184001E0D1D}"/>
              </a:ext>
            </a:extLst>
          </p:cNvPr>
          <p:cNvPicPr>
            <a:picLocks noChangeAspect="1"/>
          </p:cNvPicPr>
          <p:nvPr/>
        </p:nvPicPr>
        <p:blipFill>
          <a:blip r:embed="rId2"/>
          <a:stretch>
            <a:fillRect/>
          </a:stretch>
        </p:blipFill>
        <p:spPr>
          <a:xfrm>
            <a:off x="6376086" y="2775516"/>
            <a:ext cx="4699171" cy="3118142"/>
          </a:xfrm>
          <a:prstGeom prst="rect">
            <a:avLst/>
          </a:prstGeom>
        </p:spPr>
      </p:pic>
      <p:pic>
        <p:nvPicPr>
          <p:cNvPr id="7" name="Рисунок 6">
            <a:extLst>
              <a:ext uri="{FF2B5EF4-FFF2-40B4-BE49-F238E27FC236}">
                <a16:creationId xmlns:a16="http://schemas.microsoft.com/office/drawing/2014/main" id="{5AF47183-8406-0B7F-A64B-2C8125A542DE}"/>
              </a:ext>
            </a:extLst>
          </p:cNvPr>
          <p:cNvPicPr>
            <a:picLocks noChangeAspect="1"/>
          </p:cNvPicPr>
          <p:nvPr/>
        </p:nvPicPr>
        <p:blipFill>
          <a:blip r:embed="rId3"/>
          <a:stretch>
            <a:fillRect/>
          </a:stretch>
        </p:blipFill>
        <p:spPr>
          <a:xfrm>
            <a:off x="838200" y="1690688"/>
            <a:ext cx="5470570" cy="1738312"/>
          </a:xfrm>
          <a:prstGeom prst="rect">
            <a:avLst/>
          </a:prstGeom>
        </p:spPr>
      </p:pic>
      <p:sp>
        <p:nvSpPr>
          <p:cNvPr id="3" name="Объект 2">
            <a:extLst>
              <a:ext uri="{FF2B5EF4-FFF2-40B4-BE49-F238E27FC236}">
                <a16:creationId xmlns:a16="http://schemas.microsoft.com/office/drawing/2014/main" id="{6715D2D7-800B-B3D7-1A62-12ED493D6315}"/>
              </a:ext>
            </a:extLst>
          </p:cNvPr>
          <p:cNvSpPr>
            <a:spLocks noGrp="1"/>
          </p:cNvSpPr>
          <p:nvPr>
            <p:ph idx="1"/>
          </p:nvPr>
        </p:nvSpPr>
        <p:spPr>
          <a:xfrm>
            <a:off x="976952" y="4044937"/>
            <a:ext cx="4838963" cy="2189608"/>
          </a:xfrm>
        </p:spPr>
        <p:txBody>
          <a:bodyPr>
            <a:normAutofit/>
          </a:bodyPr>
          <a:lstStyle/>
          <a:p>
            <a:r>
              <a:rPr lang="ru-RU" dirty="0"/>
              <a:t>Первая часть лабораторной посвящена анализу синтетических данных</a:t>
            </a:r>
          </a:p>
          <a:p>
            <a:r>
              <a:rPr lang="ru-RU" dirty="0"/>
              <a:t>Создадим ряд со всеми тремя компонентами</a:t>
            </a:r>
          </a:p>
        </p:txBody>
      </p:sp>
    </p:spTree>
    <p:extLst>
      <p:ext uri="{BB962C8B-B14F-4D97-AF65-F5344CB8AC3E}">
        <p14:creationId xmlns:p14="http://schemas.microsoft.com/office/powerpoint/2010/main" val="1030202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4326F3-7369-9F30-A4A5-9B4F89556845}"/>
              </a:ext>
            </a:extLst>
          </p:cNvPr>
          <p:cNvSpPr>
            <a:spLocks noGrp="1"/>
          </p:cNvSpPr>
          <p:nvPr>
            <p:ph type="title"/>
          </p:nvPr>
        </p:nvSpPr>
        <p:spPr/>
        <p:txBody>
          <a:bodyPr/>
          <a:lstStyle/>
          <a:p>
            <a:r>
              <a:rPr lang="ru-RU" dirty="0"/>
              <a:t>Модель авторегрессии</a:t>
            </a:r>
          </a:p>
        </p:txBody>
      </p:sp>
      <p:pic>
        <p:nvPicPr>
          <p:cNvPr id="4" name="Рисунок 3">
            <a:extLst>
              <a:ext uri="{FF2B5EF4-FFF2-40B4-BE49-F238E27FC236}">
                <a16:creationId xmlns:a16="http://schemas.microsoft.com/office/drawing/2014/main" id="{7A54F0B8-22C2-4816-4529-CA93BFF0236D}"/>
              </a:ext>
            </a:extLst>
          </p:cNvPr>
          <p:cNvPicPr>
            <a:picLocks noChangeAspect="1"/>
          </p:cNvPicPr>
          <p:nvPr/>
        </p:nvPicPr>
        <p:blipFill>
          <a:blip r:embed="rId2"/>
          <a:stretch>
            <a:fillRect/>
          </a:stretch>
        </p:blipFill>
        <p:spPr>
          <a:xfrm>
            <a:off x="1012476" y="4052974"/>
            <a:ext cx="5146303" cy="1325563"/>
          </a:xfrm>
          <a:prstGeom prst="rect">
            <a:avLst/>
          </a:prstGeom>
        </p:spPr>
      </p:pic>
      <p:sp>
        <p:nvSpPr>
          <p:cNvPr id="3" name="Объект 2">
            <a:extLst>
              <a:ext uri="{FF2B5EF4-FFF2-40B4-BE49-F238E27FC236}">
                <a16:creationId xmlns:a16="http://schemas.microsoft.com/office/drawing/2014/main" id="{DFB9B965-FB72-25C0-016E-533317694544}"/>
              </a:ext>
            </a:extLst>
          </p:cNvPr>
          <p:cNvSpPr>
            <a:spLocks noGrp="1"/>
          </p:cNvSpPr>
          <p:nvPr>
            <p:ph idx="1"/>
          </p:nvPr>
        </p:nvSpPr>
        <p:spPr>
          <a:xfrm>
            <a:off x="999054" y="1895475"/>
            <a:ext cx="5637705" cy="1969972"/>
          </a:xfrm>
        </p:spPr>
        <p:txBody>
          <a:bodyPr>
            <a:normAutofit fontScale="85000" lnSpcReduction="20000"/>
          </a:bodyPr>
          <a:lstStyle/>
          <a:p>
            <a:pPr>
              <a:lnSpc>
                <a:spcPct val="100000"/>
              </a:lnSpc>
            </a:pPr>
            <a:r>
              <a:rPr lang="ru-RU" sz="2400" b="1" dirty="0" err="1"/>
              <a:t>Авторегрессионная</a:t>
            </a:r>
            <a:r>
              <a:rPr lang="ru-RU" sz="2400" b="1" dirty="0"/>
              <a:t> (</a:t>
            </a:r>
            <a:r>
              <a:rPr lang="en-US" sz="2400" b="1" dirty="0"/>
              <a:t>AR) </a:t>
            </a:r>
            <a:r>
              <a:rPr lang="ru-RU" sz="2400" b="1" dirty="0"/>
              <a:t>модель </a:t>
            </a:r>
            <a:r>
              <a:rPr lang="ru-RU" sz="2400" dirty="0"/>
              <a:t>(</a:t>
            </a:r>
            <a:r>
              <a:rPr lang="en-US" sz="2400" dirty="0"/>
              <a:t>autoregressive model) — </a:t>
            </a:r>
            <a:r>
              <a:rPr lang="ru-RU" sz="2400" dirty="0"/>
              <a:t>модель временных рядов, в которой значения временного ряда в данный момент линейно зависят от предыдущих значений этого же ряда. </a:t>
            </a:r>
          </a:p>
          <a:p>
            <a:pPr>
              <a:lnSpc>
                <a:spcPct val="100000"/>
              </a:lnSpc>
            </a:pPr>
            <a:r>
              <a:rPr lang="ru-RU" sz="2400" dirty="0" err="1"/>
              <a:t>Авторегрессионный</a:t>
            </a:r>
            <a:r>
              <a:rPr lang="ru-RU" sz="2400" dirty="0"/>
              <a:t> процесс порядка </a:t>
            </a:r>
            <a:r>
              <a:rPr lang="en-US" sz="2400" dirty="0"/>
              <a:t>p (AR(p)-</a:t>
            </a:r>
            <a:r>
              <a:rPr lang="ru-RU" sz="2400" dirty="0"/>
              <a:t>процесс) определяется следующим образом</a:t>
            </a:r>
          </a:p>
        </p:txBody>
      </p:sp>
      <p:sp>
        <p:nvSpPr>
          <p:cNvPr id="5" name="Объект 2">
            <a:extLst>
              <a:ext uri="{FF2B5EF4-FFF2-40B4-BE49-F238E27FC236}">
                <a16:creationId xmlns:a16="http://schemas.microsoft.com/office/drawing/2014/main" id="{3AE71D0B-4925-E418-8B18-A42EB846ABF8}"/>
              </a:ext>
            </a:extLst>
          </p:cNvPr>
          <p:cNvSpPr txBox="1">
            <a:spLocks/>
          </p:cNvSpPr>
          <p:nvPr/>
        </p:nvSpPr>
        <p:spPr>
          <a:xfrm>
            <a:off x="999054" y="5566064"/>
            <a:ext cx="6711001" cy="10937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i="1" u="none" strike="noStrike" dirty="0">
                <a:solidFill>
                  <a:srgbClr val="202122"/>
                </a:solidFill>
                <a:effectLst/>
                <a:latin typeface="Arial" panose="020B0604020202020204" pitchFamily="34" charset="0"/>
              </a:rPr>
              <a:t>a </a:t>
            </a:r>
            <a:r>
              <a:rPr lang="ru-RU" sz="1600" i="1" u="none" strike="noStrike" dirty="0">
                <a:solidFill>
                  <a:srgbClr val="202122"/>
                </a:solidFill>
                <a:effectLst/>
                <a:latin typeface="Arial" panose="020B0604020202020204" pitchFamily="34" charset="0"/>
              </a:rPr>
              <a:t>- </a:t>
            </a:r>
            <a:r>
              <a:rPr lang="ru-RU" sz="1600" b="1" i="1" u="none" strike="noStrike" dirty="0">
                <a:solidFill>
                  <a:srgbClr val="202122"/>
                </a:solidFill>
                <a:effectLst/>
                <a:latin typeface="Arial" panose="020B0604020202020204" pitchFamily="34" charset="0"/>
              </a:rPr>
              <a:t>параметры</a:t>
            </a:r>
            <a:r>
              <a:rPr lang="ru-RU" sz="1600" b="0" i="0" u="none" strike="noStrike" dirty="0">
                <a:solidFill>
                  <a:srgbClr val="202122"/>
                </a:solidFill>
                <a:effectLst/>
                <a:latin typeface="Arial" panose="020B0604020202020204" pitchFamily="34" charset="0"/>
              </a:rPr>
              <a:t> модели (коэффициенты авторегрессии) </a:t>
            </a:r>
          </a:p>
          <a:p>
            <a:pPr>
              <a:lnSpc>
                <a:spcPct val="100000"/>
              </a:lnSpc>
            </a:pPr>
            <a:r>
              <a:rPr lang="en-US" sz="1600" dirty="0">
                <a:solidFill>
                  <a:srgbClr val="202122"/>
                </a:solidFill>
                <a:latin typeface="Arial" panose="020B0604020202020204" pitchFamily="34" charset="0"/>
              </a:rPr>
              <a:t>c</a:t>
            </a:r>
            <a:r>
              <a:rPr lang="en-US" sz="1600" b="0" i="0" u="none" strike="noStrike" dirty="0">
                <a:solidFill>
                  <a:srgbClr val="202122"/>
                </a:solidFill>
                <a:effectLst/>
                <a:latin typeface="Arial" panose="020B0604020202020204" pitchFamily="34" charset="0"/>
              </a:rPr>
              <a:t> </a:t>
            </a:r>
            <a:r>
              <a:rPr lang="en-US" sz="1600" dirty="0">
                <a:solidFill>
                  <a:srgbClr val="202122"/>
                </a:solidFill>
                <a:latin typeface="Arial" panose="020B0604020202020204" pitchFamily="34" charset="0"/>
              </a:rPr>
              <a:t>-</a:t>
            </a:r>
            <a:r>
              <a:rPr lang="ru-RU" sz="1600" b="0" i="0" u="none" strike="noStrike" dirty="0">
                <a:solidFill>
                  <a:srgbClr val="202122"/>
                </a:solidFill>
                <a:effectLst/>
                <a:latin typeface="Arial" panose="020B0604020202020204" pitchFamily="34" charset="0"/>
              </a:rPr>
              <a:t> </a:t>
            </a:r>
            <a:r>
              <a:rPr lang="ru-RU" sz="1600" b="1" i="0" u="none" strike="noStrike" dirty="0">
                <a:solidFill>
                  <a:srgbClr val="202122"/>
                </a:solidFill>
                <a:effectLst/>
                <a:latin typeface="Arial" panose="020B0604020202020204" pitchFamily="34" charset="0"/>
              </a:rPr>
              <a:t>постоянная</a:t>
            </a:r>
            <a:r>
              <a:rPr lang="ru-RU" sz="1600" b="0" i="0" u="none" strike="noStrike" dirty="0">
                <a:solidFill>
                  <a:srgbClr val="202122"/>
                </a:solidFill>
                <a:effectLst/>
                <a:latin typeface="Arial" panose="020B0604020202020204" pitchFamily="34" charset="0"/>
              </a:rPr>
              <a:t> (часто для упрощения предполагается равной нулю)</a:t>
            </a:r>
          </a:p>
          <a:p>
            <a:pPr>
              <a:lnSpc>
                <a:spcPct val="100000"/>
              </a:lnSpc>
            </a:pPr>
            <a:r>
              <a:rPr lang="en-US" sz="1600" dirty="0">
                <a:solidFill>
                  <a:srgbClr val="202122"/>
                </a:solidFill>
                <a:latin typeface="Arial" panose="020B0604020202020204" pitchFamily="34" charset="0"/>
              </a:rPr>
              <a:t>e - </a:t>
            </a:r>
            <a:r>
              <a:rPr lang="ru-RU" sz="1600" b="1" dirty="0">
                <a:solidFill>
                  <a:srgbClr val="202122"/>
                </a:solidFill>
                <a:latin typeface="Arial" panose="020B0604020202020204" pitchFamily="34" charset="0"/>
              </a:rPr>
              <a:t>белый шум</a:t>
            </a:r>
            <a:endParaRPr lang="ru-RU" sz="2400" b="1" dirty="0"/>
          </a:p>
        </p:txBody>
      </p:sp>
      <p:sp>
        <p:nvSpPr>
          <p:cNvPr id="7" name="AutoShape 3" descr="a_{1},\ldots ,a_{p}">
            <a:extLst>
              <a:ext uri="{FF2B5EF4-FFF2-40B4-BE49-F238E27FC236}">
                <a16:creationId xmlns:a16="http://schemas.microsoft.com/office/drawing/2014/main" id="{A5BF94EC-2C45-8EEE-6FE8-8FF31A4276E2}"/>
              </a:ext>
            </a:extLst>
          </p:cNvPr>
          <p:cNvSpPr>
            <a:spLocks noChangeAspect="1" noChangeArrowheads="1"/>
          </p:cNvSpPr>
          <p:nvPr/>
        </p:nvSpPr>
        <p:spPr bwMode="auto">
          <a:xfrm>
            <a:off x="295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4" descr="c">
            <a:extLst>
              <a:ext uri="{FF2B5EF4-FFF2-40B4-BE49-F238E27FC236}">
                <a16:creationId xmlns:a16="http://schemas.microsoft.com/office/drawing/2014/main" id="{0629742A-150E-CB9D-DC85-8051630DD1E3}"/>
              </a:ext>
            </a:extLst>
          </p:cNvPr>
          <p:cNvSpPr>
            <a:spLocks noChangeAspect="1" noChangeArrowheads="1"/>
          </p:cNvSpPr>
          <p:nvPr/>
        </p:nvSpPr>
        <p:spPr bwMode="auto">
          <a:xfrm>
            <a:off x="41290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5" descr="\varepsilon _{t}">
            <a:extLst>
              <a:ext uri="{FF2B5EF4-FFF2-40B4-BE49-F238E27FC236}">
                <a16:creationId xmlns:a16="http://schemas.microsoft.com/office/drawing/2014/main" id="{8992CD56-1EE3-B470-C615-E64D4568AC4D}"/>
              </a:ext>
            </a:extLst>
          </p:cNvPr>
          <p:cNvSpPr>
            <a:spLocks noChangeAspect="1" noChangeArrowheads="1"/>
          </p:cNvSpPr>
          <p:nvPr/>
        </p:nvSpPr>
        <p:spPr bwMode="auto">
          <a:xfrm>
            <a:off x="8740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15" descr="a_{1},\ldots ,a_{p}">
            <a:extLst>
              <a:ext uri="{FF2B5EF4-FFF2-40B4-BE49-F238E27FC236}">
                <a16:creationId xmlns:a16="http://schemas.microsoft.com/office/drawing/2014/main" id="{2E81FE3F-C7E7-4975-3454-8206D476BB12}"/>
              </a:ext>
            </a:extLst>
          </p:cNvPr>
          <p:cNvSpPr>
            <a:spLocks noChangeAspect="1" noChangeArrowheads="1"/>
          </p:cNvSpPr>
          <p:nvPr/>
        </p:nvSpPr>
        <p:spPr bwMode="auto">
          <a:xfrm>
            <a:off x="447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0" name="AutoShape 16" descr="c">
            <a:extLst>
              <a:ext uri="{FF2B5EF4-FFF2-40B4-BE49-F238E27FC236}">
                <a16:creationId xmlns:a16="http://schemas.microsoft.com/office/drawing/2014/main" id="{373330E0-76DF-E7FD-F04F-0AE0912ED0F2}"/>
              </a:ext>
            </a:extLst>
          </p:cNvPr>
          <p:cNvSpPr>
            <a:spLocks noChangeAspect="1" noChangeArrowheads="1"/>
          </p:cNvSpPr>
          <p:nvPr/>
        </p:nvSpPr>
        <p:spPr bwMode="auto">
          <a:xfrm>
            <a:off x="428148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17" descr="\varepsilon _{t}">
            <a:extLst>
              <a:ext uri="{FF2B5EF4-FFF2-40B4-BE49-F238E27FC236}">
                <a16:creationId xmlns:a16="http://schemas.microsoft.com/office/drawing/2014/main" id="{7AC969D9-1202-277F-08FB-0E51B08979BB}"/>
              </a:ext>
            </a:extLst>
          </p:cNvPr>
          <p:cNvSpPr>
            <a:spLocks noChangeAspect="1" noChangeArrowheads="1"/>
          </p:cNvSpPr>
          <p:nvPr/>
        </p:nvSpPr>
        <p:spPr bwMode="auto">
          <a:xfrm>
            <a:off x="88931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 name="Рисунок 29">
            <a:extLst>
              <a:ext uri="{FF2B5EF4-FFF2-40B4-BE49-F238E27FC236}">
                <a16:creationId xmlns:a16="http://schemas.microsoft.com/office/drawing/2014/main" id="{1293BC65-813A-2F21-A857-786334F8A416}"/>
              </a:ext>
            </a:extLst>
          </p:cNvPr>
          <p:cNvPicPr>
            <a:picLocks noChangeAspect="1"/>
          </p:cNvPicPr>
          <p:nvPr/>
        </p:nvPicPr>
        <p:blipFill>
          <a:blip r:embed="rId3"/>
          <a:stretch>
            <a:fillRect/>
          </a:stretch>
        </p:blipFill>
        <p:spPr>
          <a:xfrm>
            <a:off x="7544378" y="721605"/>
            <a:ext cx="4083050" cy="2906770"/>
          </a:xfrm>
          <a:prstGeom prst="rect">
            <a:avLst/>
          </a:prstGeom>
        </p:spPr>
      </p:pic>
      <p:pic>
        <p:nvPicPr>
          <p:cNvPr id="32" name="Рисунок 31">
            <a:extLst>
              <a:ext uri="{FF2B5EF4-FFF2-40B4-BE49-F238E27FC236}">
                <a16:creationId xmlns:a16="http://schemas.microsoft.com/office/drawing/2014/main" id="{E3628747-09B1-EC3A-7D86-95E51F238A58}"/>
              </a:ext>
            </a:extLst>
          </p:cNvPr>
          <p:cNvPicPr>
            <a:picLocks noChangeAspect="1"/>
          </p:cNvPicPr>
          <p:nvPr/>
        </p:nvPicPr>
        <p:blipFill>
          <a:blip r:embed="rId4"/>
          <a:stretch>
            <a:fillRect/>
          </a:stretch>
        </p:blipFill>
        <p:spPr>
          <a:xfrm>
            <a:off x="7455358" y="3709801"/>
            <a:ext cx="4172070" cy="2906770"/>
          </a:xfrm>
          <a:prstGeom prst="rect">
            <a:avLst/>
          </a:prstGeom>
        </p:spPr>
      </p:pic>
    </p:spTree>
    <p:extLst>
      <p:ext uri="{BB962C8B-B14F-4D97-AF65-F5344CB8AC3E}">
        <p14:creationId xmlns:p14="http://schemas.microsoft.com/office/powerpoint/2010/main" val="501351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50CC4B-DC97-34D6-B7A7-ADA4EAE3A113}"/>
              </a:ext>
            </a:extLst>
          </p:cNvPr>
          <p:cNvSpPr>
            <a:spLocks noGrp="1"/>
          </p:cNvSpPr>
          <p:nvPr>
            <p:ph type="title"/>
          </p:nvPr>
        </p:nvSpPr>
        <p:spPr/>
        <p:txBody>
          <a:bodyPr/>
          <a:lstStyle/>
          <a:p>
            <a:r>
              <a:rPr lang="ru-RU" dirty="0"/>
              <a:t>Результаты</a:t>
            </a:r>
          </a:p>
        </p:txBody>
      </p:sp>
      <p:sp>
        <p:nvSpPr>
          <p:cNvPr id="3" name="Объект 2">
            <a:extLst>
              <a:ext uri="{FF2B5EF4-FFF2-40B4-BE49-F238E27FC236}">
                <a16:creationId xmlns:a16="http://schemas.microsoft.com/office/drawing/2014/main" id="{BC0DDE78-0891-B9BB-56D1-07FAA3517BDF}"/>
              </a:ext>
            </a:extLst>
          </p:cNvPr>
          <p:cNvSpPr>
            <a:spLocks noGrp="1"/>
          </p:cNvSpPr>
          <p:nvPr>
            <p:ph idx="1"/>
          </p:nvPr>
        </p:nvSpPr>
        <p:spPr>
          <a:xfrm>
            <a:off x="855518" y="6072495"/>
            <a:ext cx="10903527" cy="533111"/>
          </a:xfrm>
        </p:spPr>
        <p:txBody>
          <a:bodyPr>
            <a:normAutofit/>
          </a:bodyPr>
          <a:lstStyle/>
          <a:p>
            <a:r>
              <a:rPr lang="ru-RU" sz="2400" dirty="0"/>
              <a:t>Выведем графики средней абсолютной ошибки и коэффициента детерминации</a:t>
            </a:r>
          </a:p>
        </p:txBody>
      </p:sp>
      <p:pic>
        <p:nvPicPr>
          <p:cNvPr id="4" name="Рисунок 3">
            <a:extLst>
              <a:ext uri="{FF2B5EF4-FFF2-40B4-BE49-F238E27FC236}">
                <a16:creationId xmlns:a16="http://schemas.microsoft.com/office/drawing/2014/main" id="{8E4E5EFE-B6CD-2E87-1F5A-F4122B480222}"/>
              </a:ext>
            </a:extLst>
          </p:cNvPr>
          <p:cNvPicPr>
            <a:picLocks noChangeAspect="1"/>
          </p:cNvPicPr>
          <p:nvPr/>
        </p:nvPicPr>
        <p:blipFill>
          <a:blip r:embed="rId2"/>
          <a:stretch>
            <a:fillRect/>
          </a:stretch>
        </p:blipFill>
        <p:spPr>
          <a:xfrm>
            <a:off x="2209800" y="3953872"/>
            <a:ext cx="7772400" cy="1989031"/>
          </a:xfrm>
          <a:prstGeom prst="rect">
            <a:avLst/>
          </a:prstGeom>
        </p:spPr>
      </p:pic>
      <p:pic>
        <p:nvPicPr>
          <p:cNvPr id="5" name="Рисунок 4">
            <a:extLst>
              <a:ext uri="{FF2B5EF4-FFF2-40B4-BE49-F238E27FC236}">
                <a16:creationId xmlns:a16="http://schemas.microsoft.com/office/drawing/2014/main" id="{E40B0E17-8D56-15E8-1C64-11D03825081B}"/>
              </a:ext>
            </a:extLst>
          </p:cNvPr>
          <p:cNvPicPr>
            <a:picLocks noChangeAspect="1"/>
          </p:cNvPicPr>
          <p:nvPr/>
        </p:nvPicPr>
        <p:blipFill>
          <a:blip r:embed="rId3"/>
          <a:stretch>
            <a:fillRect/>
          </a:stretch>
        </p:blipFill>
        <p:spPr>
          <a:xfrm>
            <a:off x="6289963" y="624348"/>
            <a:ext cx="5732318" cy="3002292"/>
          </a:xfrm>
          <a:prstGeom prst="rect">
            <a:avLst/>
          </a:prstGeom>
        </p:spPr>
      </p:pic>
      <p:sp>
        <p:nvSpPr>
          <p:cNvPr id="6" name="Объект 2">
            <a:extLst>
              <a:ext uri="{FF2B5EF4-FFF2-40B4-BE49-F238E27FC236}">
                <a16:creationId xmlns:a16="http://schemas.microsoft.com/office/drawing/2014/main" id="{235F95C8-7294-878B-1228-4327802A18B7}"/>
              </a:ext>
            </a:extLst>
          </p:cNvPr>
          <p:cNvSpPr txBox="1">
            <a:spLocks/>
          </p:cNvSpPr>
          <p:nvPr/>
        </p:nvSpPr>
        <p:spPr>
          <a:xfrm>
            <a:off x="838199" y="1983628"/>
            <a:ext cx="5469083" cy="1445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2400" dirty="0"/>
              <a:t>Выведем график плотности распределения </a:t>
            </a:r>
            <a:r>
              <a:rPr lang="ru-RU" sz="2400" b="1" dirty="0"/>
              <a:t>разности</a:t>
            </a:r>
            <a:r>
              <a:rPr lang="ru-RU" sz="2400" dirty="0"/>
              <a:t> предсказанного и истинного значения</a:t>
            </a:r>
          </a:p>
        </p:txBody>
      </p:sp>
    </p:spTree>
    <p:extLst>
      <p:ext uri="{BB962C8B-B14F-4D97-AF65-F5344CB8AC3E}">
        <p14:creationId xmlns:p14="http://schemas.microsoft.com/office/powerpoint/2010/main" val="17750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693CA3-A73F-CD4C-885D-411785E4B963}"/>
              </a:ext>
            </a:extLst>
          </p:cNvPr>
          <p:cNvSpPr>
            <a:spLocks noGrp="1"/>
          </p:cNvSpPr>
          <p:nvPr>
            <p:ph type="title"/>
          </p:nvPr>
        </p:nvSpPr>
        <p:spPr/>
        <p:txBody>
          <a:bodyPr/>
          <a:lstStyle/>
          <a:p>
            <a:r>
              <a:rPr lang="ru-RU" dirty="0"/>
              <a:t>Рекуррентная нейронная сеть</a:t>
            </a:r>
          </a:p>
        </p:txBody>
      </p:sp>
      <p:sp>
        <p:nvSpPr>
          <p:cNvPr id="3" name="Объект 2">
            <a:extLst>
              <a:ext uri="{FF2B5EF4-FFF2-40B4-BE49-F238E27FC236}">
                <a16:creationId xmlns:a16="http://schemas.microsoft.com/office/drawing/2014/main" id="{99476517-88BD-6545-9F83-D06132BB2E95}"/>
              </a:ext>
            </a:extLst>
          </p:cNvPr>
          <p:cNvSpPr>
            <a:spLocks noGrp="1"/>
          </p:cNvSpPr>
          <p:nvPr>
            <p:ph idx="1"/>
          </p:nvPr>
        </p:nvSpPr>
        <p:spPr>
          <a:xfrm>
            <a:off x="838199" y="1825623"/>
            <a:ext cx="10995992" cy="3461993"/>
          </a:xfrm>
        </p:spPr>
        <p:txBody>
          <a:bodyPr>
            <a:normAutofit/>
          </a:bodyPr>
          <a:lstStyle/>
          <a:p>
            <a:r>
              <a:rPr lang="ru-RU" sz="2400" b="1" dirty="0"/>
              <a:t>Рекуррентные нейронные сети</a:t>
            </a:r>
            <a:r>
              <a:rPr lang="ru-RU" sz="2400" dirty="0"/>
              <a:t> (</a:t>
            </a:r>
            <a:r>
              <a:rPr lang="en-US" sz="2400" i="1" dirty="0"/>
              <a:t>Recurrent neural network</a:t>
            </a:r>
            <a:r>
              <a:rPr lang="en-US" sz="2400" dirty="0"/>
              <a:t>; </a:t>
            </a:r>
            <a:r>
              <a:rPr lang="en-US" sz="2400" i="1" dirty="0"/>
              <a:t>RNN</a:t>
            </a:r>
            <a:r>
              <a:rPr lang="en-US" sz="2400" dirty="0"/>
              <a:t>) — </a:t>
            </a:r>
            <a:r>
              <a:rPr lang="ru-RU" sz="2400" dirty="0"/>
              <a:t>вид нейронных сетей, где связи между элементами образуют направленную последовательность. </a:t>
            </a:r>
          </a:p>
          <a:p>
            <a:r>
              <a:rPr lang="ru-RU" sz="2400" dirty="0"/>
              <a:t>Благодаря этому появляется возможность обрабатывать серии событий во времени или последовательные пространственные цепочки. </a:t>
            </a:r>
          </a:p>
          <a:p>
            <a:r>
              <a:rPr lang="ru-RU" sz="2400" dirty="0"/>
              <a:t>В отличие от многослойных перцептронов, рекуррентные сети могут использовать свою внутреннюю память для обработки последовательностей произвольной длины.</a:t>
            </a:r>
          </a:p>
        </p:txBody>
      </p:sp>
    </p:spTree>
    <p:extLst>
      <p:ext uri="{BB962C8B-B14F-4D97-AF65-F5344CB8AC3E}">
        <p14:creationId xmlns:p14="http://schemas.microsoft.com/office/powerpoint/2010/main" val="1350731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B95828-B5FE-9246-9260-63303E31E9E2}"/>
              </a:ext>
            </a:extLst>
          </p:cNvPr>
          <p:cNvSpPr>
            <a:spLocks noGrp="1"/>
          </p:cNvSpPr>
          <p:nvPr>
            <p:ph type="title"/>
          </p:nvPr>
        </p:nvSpPr>
        <p:spPr/>
        <p:txBody>
          <a:bodyPr/>
          <a:lstStyle/>
          <a:p>
            <a:r>
              <a:rPr lang="ru-RU" dirty="0"/>
              <a:t>Рекуррентная </a:t>
            </a:r>
            <a:r>
              <a:rPr lang="ru-RU" dirty="0" err="1"/>
              <a:t>нейросеть</a:t>
            </a:r>
            <a:endParaRPr lang="ru-RU" dirty="0"/>
          </a:p>
        </p:txBody>
      </p:sp>
      <p:sp>
        <p:nvSpPr>
          <p:cNvPr id="3" name="Объект 2">
            <a:extLst>
              <a:ext uri="{FF2B5EF4-FFF2-40B4-BE49-F238E27FC236}">
                <a16:creationId xmlns:a16="http://schemas.microsoft.com/office/drawing/2014/main" id="{ED329804-BE1E-4F47-A601-DCFD6A0F7902}"/>
              </a:ext>
            </a:extLst>
          </p:cNvPr>
          <p:cNvSpPr>
            <a:spLocks noGrp="1"/>
          </p:cNvSpPr>
          <p:nvPr>
            <p:ph idx="1"/>
          </p:nvPr>
        </p:nvSpPr>
        <p:spPr>
          <a:xfrm>
            <a:off x="838200" y="1825625"/>
            <a:ext cx="6148227" cy="1164155"/>
          </a:xfrm>
        </p:spPr>
        <p:txBody>
          <a:bodyPr>
            <a:normAutofit fontScale="92500" lnSpcReduction="20000"/>
          </a:bodyPr>
          <a:lstStyle/>
          <a:p>
            <a:r>
              <a:rPr lang="ru-RU" dirty="0"/>
              <a:t>Рекуррентная </a:t>
            </a:r>
            <a:r>
              <a:rPr lang="ru-RU" dirty="0" err="1"/>
              <a:t>нейросеть</a:t>
            </a:r>
            <a:r>
              <a:rPr lang="ru-RU" dirty="0"/>
              <a:t> позволяет реализовать память</a:t>
            </a:r>
          </a:p>
          <a:p>
            <a:r>
              <a:rPr lang="en-US" dirty="0"/>
              <a:t>GRU, LSTM</a:t>
            </a:r>
            <a:endParaRPr lang="ru-RU" dirty="0"/>
          </a:p>
        </p:txBody>
      </p:sp>
      <p:pic>
        <p:nvPicPr>
          <p:cNvPr id="11" name="Рисунок 10">
            <a:extLst>
              <a:ext uri="{FF2B5EF4-FFF2-40B4-BE49-F238E27FC236}">
                <a16:creationId xmlns:a16="http://schemas.microsoft.com/office/drawing/2014/main" id="{88B16825-F1F7-564E-AE07-FAD4EEFC9EE9}"/>
              </a:ext>
            </a:extLst>
          </p:cNvPr>
          <p:cNvPicPr>
            <a:picLocks noChangeAspect="1"/>
          </p:cNvPicPr>
          <p:nvPr/>
        </p:nvPicPr>
        <p:blipFill>
          <a:blip r:embed="rId2"/>
          <a:stretch>
            <a:fillRect/>
          </a:stretch>
        </p:blipFill>
        <p:spPr>
          <a:xfrm>
            <a:off x="1206500" y="2870333"/>
            <a:ext cx="9275417" cy="3622542"/>
          </a:xfrm>
          <a:prstGeom prst="rect">
            <a:avLst/>
          </a:prstGeom>
        </p:spPr>
      </p:pic>
      <p:pic>
        <p:nvPicPr>
          <p:cNvPr id="12" name="Рисунок 11">
            <a:extLst>
              <a:ext uri="{FF2B5EF4-FFF2-40B4-BE49-F238E27FC236}">
                <a16:creationId xmlns:a16="http://schemas.microsoft.com/office/drawing/2014/main" id="{56F83A0E-9F49-6441-85AA-9EEB601CC36C}"/>
              </a:ext>
            </a:extLst>
          </p:cNvPr>
          <p:cNvPicPr>
            <a:picLocks noChangeAspect="1"/>
          </p:cNvPicPr>
          <p:nvPr/>
        </p:nvPicPr>
        <p:blipFill>
          <a:blip r:embed="rId3"/>
          <a:stretch>
            <a:fillRect/>
          </a:stretch>
        </p:blipFill>
        <p:spPr>
          <a:xfrm>
            <a:off x="7160492" y="907374"/>
            <a:ext cx="4798754" cy="2205743"/>
          </a:xfrm>
          <a:prstGeom prst="rect">
            <a:avLst/>
          </a:prstGeom>
        </p:spPr>
      </p:pic>
    </p:spTree>
    <p:extLst>
      <p:ext uri="{BB962C8B-B14F-4D97-AF65-F5344CB8AC3E}">
        <p14:creationId xmlns:p14="http://schemas.microsoft.com/office/powerpoint/2010/main" val="399138202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2585</Words>
  <Application>Microsoft Macintosh PowerPoint</Application>
  <PresentationFormat>Широкоэкранный</PresentationFormat>
  <Paragraphs>658</Paragraphs>
  <Slides>41</Slides>
  <Notes>12</Notes>
  <HiddenSlides>0</HiddenSlides>
  <MMClips>1</MMClips>
  <ScaleCrop>false</ScaleCrop>
  <HeadingPairs>
    <vt:vector size="6" baseType="variant">
      <vt:variant>
        <vt:lpstr>Использованные шрифты</vt:lpstr>
      </vt:variant>
      <vt:variant>
        <vt:i4>12</vt:i4>
      </vt:variant>
      <vt:variant>
        <vt:lpstr>Тема</vt:lpstr>
      </vt:variant>
      <vt:variant>
        <vt:i4>1</vt:i4>
      </vt:variant>
      <vt:variant>
        <vt:lpstr>Заголовки слайдов</vt:lpstr>
      </vt:variant>
      <vt:variant>
        <vt:i4>41</vt:i4>
      </vt:variant>
    </vt:vector>
  </HeadingPairs>
  <TitlesOfParts>
    <vt:vector size="54" baseType="lpstr">
      <vt:lpstr>Algerian</vt:lpstr>
      <vt:lpstr>Arial</vt:lpstr>
      <vt:lpstr>Calibri</vt:lpstr>
      <vt:lpstr>Calibri Light</vt:lpstr>
      <vt:lpstr>Cambria</vt:lpstr>
      <vt:lpstr>Georgia</vt:lpstr>
      <vt:lpstr>Lucida Sans Unicode</vt:lpstr>
      <vt:lpstr>Tahoma</vt:lpstr>
      <vt:lpstr>Times New Roman</vt:lpstr>
      <vt:lpstr>Trebuchet MS</vt:lpstr>
      <vt:lpstr>Verdana</vt:lpstr>
      <vt:lpstr>Wingdings</vt:lpstr>
      <vt:lpstr>Тема Office</vt:lpstr>
      <vt:lpstr>Лекция 7 Временные ряды и рекуррентные нейронные сети</vt:lpstr>
      <vt:lpstr>Временной ряд</vt:lpstr>
      <vt:lpstr>Преобразование временных рядов</vt:lpstr>
      <vt:lpstr>Стационарность временного ряда</vt:lpstr>
      <vt:lpstr>Синтетические данные</vt:lpstr>
      <vt:lpstr>Модель авторегрессии</vt:lpstr>
      <vt:lpstr>Результаты</vt:lpstr>
      <vt:lpstr>Рекуррентная нейронная сеть</vt:lpstr>
      <vt:lpstr>Рекуррентная нейросеть</vt:lpstr>
      <vt:lpstr>Рекуррентная нейронная сеть</vt:lpstr>
      <vt:lpstr>Архитектура: простая RNN</vt:lpstr>
      <vt:lpstr>Архитектура: простая RNN</vt:lpstr>
      <vt:lpstr>Обучение: обратное распространение по времени (Backpropagation through time, BPTT)</vt:lpstr>
      <vt:lpstr>Обратное распространение по времени</vt:lpstr>
      <vt:lpstr>Обратное распространение по времени</vt:lpstr>
      <vt:lpstr>Исчезающие градиенты</vt:lpstr>
      <vt:lpstr>Взрывающиеся градиенты</vt:lpstr>
      <vt:lpstr>Обучение: Взрывающиеся градиенты</vt:lpstr>
      <vt:lpstr>Произведение Адамара</vt:lpstr>
      <vt:lpstr>Долгая краткосрочная память (LSTM)</vt:lpstr>
      <vt:lpstr>Долгая краткосрочная память (LSTM) с «глазками»</vt:lpstr>
      <vt:lpstr>LSTM</vt:lpstr>
      <vt:lpstr>Рекуррентные нейрон с вентилями (Gated recurrent unit, GRU)</vt:lpstr>
      <vt:lpstr>GRU</vt:lpstr>
      <vt:lpstr>Bidirectional LSTM</vt:lpstr>
      <vt:lpstr>LSTM из практики</vt:lpstr>
      <vt:lpstr>LSTM из практики</vt:lpstr>
      <vt:lpstr>RNN для генерации текста</vt:lpstr>
      <vt:lpstr>Обработка текста</vt:lpstr>
      <vt:lpstr>Полносвязная сеть для классификации</vt:lpstr>
      <vt:lpstr>Полносвязная сеть для классификации</vt:lpstr>
      <vt:lpstr>Замена словаря на embedding </vt:lpstr>
      <vt:lpstr>Добавляем embedding в полносвязную сеть</vt:lpstr>
      <vt:lpstr>Recurrent Neural Networks</vt:lpstr>
      <vt:lpstr>RNN для генерации текста</vt:lpstr>
      <vt:lpstr>Начальное слово и состояние</vt:lpstr>
      <vt:lpstr>Вычисление нового состояния</vt:lpstr>
      <vt:lpstr>Запоминаем состояние</vt:lpstr>
      <vt:lpstr>Новое слово и старое состояние</vt:lpstr>
      <vt:lpstr>Получение ответа</vt:lpstr>
      <vt:lpstr>Seq2seq</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Лекция 2 Сверточные нейронные сети </dc:title>
  <dc:creator>Microsoft Office User</dc:creator>
  <cp:lastModifiedBy>Microsoft Office User</cp:lastModifiedBy>
  <cp:revision>32</cp:revision>
  <dcterms:created xsi:type="dcterms:W3CDTF">2022-02-24T08:18:32Z</dcterms:created>
  <dcterms:modified xsi:type="dcterms:W3CDTF">2024-04-09T19:23:15Z</dcterms:modified>
</cp:coreProperties>
</file>